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58" r:id="rId8"/>
    <p:sldId id="275" r:id="rId9"/>
    <p:sldId id="259" r:id="rId10"/>
    <p:sldId id="276" r:id="rId11"/>
    <p:sldId id="260" r:id="rId12"/>
    <p:sldId id="277" r:id="rId13"/>
    <p:sldId id="261" r:id="rId14"/>
    <p:sldId id="278" r:id="rId15"/>
    <p:sldId id="262" r:id="rId16"/>
    <p:sldId id="279" r:id="rId17"/>
    <p:sldId id="263" r:id="rId18"/>
    <p:sldId id="280" r:id="rId19"/>
    <p:sldId id="264" r:id="rId20"/>
    <p:sldId id="265" r:id="rId21"/>
    <p:sldId id="266" r:id="rId22"/>
    <p:sldId id="267" r:id="rId23"/>
    <p:sldId id="268" r:id="rId24"/>
    <p:sldId id="281" r:id="rId25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75" d="100"/>
          <a:sy n="75" d="100"/>
        </p:scale>
        <p:origin x="-1302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 smtClean="0"/>
              <a:t>Faceți clic pentru editarea stilului de subtitlu al coordonatorului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35D6-CD56-4072-9237-CEAA0C049EFB}" type="datetimeFigureOut">
              <a:rPr lang="ro-RO" smtClean="0"/>
              <a:pPr/>
              <a:t>05.02.2013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3C92F-1442-4A70-9271-1BA98E7A80E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35D6-CD56-4072-9237-CEAA0C049EFB}" type="datetimeFigureOut">
              <a:rPr lang="ro-RO" smtClean="0"/>
              <a:pPr/>
              <a:t>05.02.2013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3C92F-1442-4A70-9271-1BA98E7A80E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35D6-CD56-4072-9237-CEAA0C049EFB}" type="datetimeFigureOut">
              <a:rPr lang="ro-RO" smtClean="0"/>
              <a:pPr/>
              <a:t>05.02.2013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3C92F-1442-4A70-9271-1BA98E7A80E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35D6-CD56-4072-9237-CEAA0C049EFB}" type="datetimeFigureOut">
              <a:rPr lang="ro-RO" smtClean="0"/>
              <a:pPr/>
              <a:t>05.02.2013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3C92F-1442-4A70-9271-1BA98E7A80E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35D6-CD56-4072-9237-CEAA0C049EFB}" type="datetimeFigureOut">
              <a:rPr lang="ro-RO" smtClean="0"/>
              <a:pPr/>
              <a:t>05.02.2013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3C92F-1442-4A70-9271-1BA98E7A80E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35D6-CD56-4072-9237-CEAA0C049EFB}" type="datetimeFigureOut">
              <a:rPr lang="ro-RO" smtClean="0"/>
              <a:pPr/>
              <a:t>05.02.2013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3C92F-1442-4A70-9271-1BA98E7A80E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35D6-CD56-4072-9237-CEAA0C049EFB}" type="datetimeFigureOut">
              <a:rPr lang="ro-RO" smtClean="0"/>
              <a:pPr/>
              <a:t>05.02.2013</a:t>
            </a:fld>
            <a:endParaRPr lang="ro-RO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3C92F-1442-4A70-9271-1BA98E7A80E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35D6-CD56-4072-9237-CEAA0C049EFB}" type="datetimeFigureOut">
              <a:rPr lang="ro-RO" smtClean="0"/>
              <a:pPr/>
              <a:t>05.02.2013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3C92F-1442-4A70-9271-1BA98E7A80E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35D6-CD56-4072-9237-CEAA0C049EFB}" type="datetimeFigureOut">
              <a:rPr lang="ro-RO" smtClean="0"/>
              <a:pPr/>
              <a:t>05.02.2013</a:t>
            </a:fld>
            <a:endParaRPr lang="ro-RO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3C92F-1442-4A70-9271-1BA98E7A80E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35D6-CD56-4072-9237-CEAA0C049EFB}" type="datetimeFigureOut">
              <a:rPr lang="ro-RO" smtClean="0"/>
              <a:pPr/>
              <a:t>05.02.2013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3C92F-1442-4A70-9271-1BA98E7A80E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35D6-CD56-4072-9237-CEAA0C049EFB}" type="datetimeFigureOut">
              <a:rPr lang="ro-RO" smtClean="0"/>
              <a:pPr/>
              <a:t>05.02.2013</a:t>
            </a:fld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3C92F-1442-4A70-9271-1BA98E7A80E9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135D6-CD56-4072-9237-CEAA0C049EFB}" type="datetimeFigureOut">
              <a:rPr lang="ro-RO" smtClean="0"/>
              <a:pPr/>
              <a:t>05.02.2013</a:t>
            </a:fld>
            <a:endParaRPr lang="ro-RO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3C92F-1442-4A70-9271-1BA98E7A80E9}" type="slidenum">
              <a:rPr lang="ro-RO" smtClean="0"/>
              <a:pPr/>
              <a:t>‹#›</a:t>
            </a:fld>
            <a:endParaRPr lang="ro-RO"/>
          </a:p>
        </p:txBody>
      </p:sp>
      <p:pic>
        <p:nvPicPr>
          <p:cNvPr id="7" name="Picture 4" descr="Background"/>
          <p:cNvPicPr>
            <a:picLocks noChangeAspect="1" noChangeArrowheads="1"/>
          </p:cNvPicPr>
          <p:nvPr userDrawn="1"/>
        </p:nvPicPr>
        <p:blipFill>
          <a:blip r:embed="rId13" cstate="print"/>
          <a:srcRect b="82150"/>
          <a:stretch>
            <a:fillRect/>
          </a:stretch>
        </p:blipFill>
        <p:spPr bwMode="auto">
          <a:xfrm>
            <a:off x="0" y="-27384"/>
            <a:ext cx="9144000" cy="1224136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sigur.info/parental-control-setup.html" TargetMode="External"/><Relationship Id="rId7" Type="http://schemas.openxmlformats.org/officeDocument/2006/relationships/hyperlink" Target="http://www.cybersieve.com/index.html" TargetMode="External"/><Relationship Id="rId2" Type="http://schemas.openxmlformats.org/officeDocument/2006/relationships/hyperlink" Target="http://www.sigur.info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afefamilies.org/download.php" TargetMode="External"/><Relationship Id="rId5" Type="http://schemas.openxmlformats.org/officeDocument/2006/relationships/hyperlink" Target="http://www.hidetools.com/" TargetMode="External"/><Relationship Id="rId4" Type="http://schemas.openxmlformats.org/officeDocument/2006/relationships/hyperlink" Target="http://www.smartpctools.com/parental_control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827584" y="1628800"/>
            <a:ext cx="7129463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b="1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Garamond" pitchFamily="18" charset="0"/>
              </a:rPr>
              <a:t>PROGRAME</a:t>
            </a:r>
          </a:p>
          <a:p>
            <a:pPr algn="ctr">
              <a:spcBef>
                <a:spcPct val="50000"/>
              </a:spcBef>
            </a:pPr>
            <a:r>
              <a:rPr lang="en-US" sz="4400" b="1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Garamond" pitchFamily="18" charset="0"/>
              </a:rPr>
              <a:t> PENTRU</a:t>
            </a:r>
          </a:p>
          <a:p>
            <a:pPr algn="ctr">
              <a:spcBef>
                <a:spcPct val="50000"/>
              </a:spcBef>
            </a:pPr>
            <a:r>
              <a:rPr lang="en-US" sz="4400" b="1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Garamond" pitchFamily="18" charset="0"/>
              </a:rPr>
              <a:t> CONTROL PARENTAL</a:t>
            </a:r>
          </a:p>
        </p:txBody>
      </p:sp>
      <p:sp>
        <p:nvSpPr>
          <p:cNvPr id="6" name="Subtitlu 2"/>
          <p:cNvSpPr txBox="1">
            <a:spLocks/>
          </p:cNvSpPr>
          <p:nvPr/>
        </p:nvSpPr>
        <p:spPr>
          <a:xfrm>
            <a:off x="5436096" y="4869160"/>
            <a:ext cx="3096344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Profesori</a:t>
            </a:r>
            <a:r>
              <a:rPr kumimoji="0" lang="en-US" sz="1800" b="1" i="0" u="none" strike="noStrike" kern="1200" cap="none" spc="0" normalizeH="0" baseline="0" noProof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0" marR="0" lvl="0" indent="539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Tufescu</a:t>
            </a:r>
            <a:r>
              <a:rPr kumimoji="0" lang="en-US" sz="1800" b="1" i="0" u="none" strike="noStrike" kern="1200" cap="none" spc="0" normalizeH="0" baseline="0" noProof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Lacramioara</a:t>
            </a:r>
            <a:endParaRPr kumimoji="0" lang="en-US" sz="1800" b="1" i="0" u="none" strike="noStrike" kern="1200" cap="none" spc="0" normalizeH="0" baseline="0" noProof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539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Tufescu</a:t>
            </a:r>
            <a:r>
              <a:rPr kumimoji="0" lang="en-US" sz="1800" b="1" i="0" u="none" strike="noStrike" kern="1200" cap="none" spc="0" normalizeH="0" baseline="0" noProof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Florentin</a:t>
            </a:r>
            <a:endParaRPr kumimoji="0" lang="en-US" sz="1800" b="1" i="0" u="none" strike="noStrike" kern="1200" cap="none" spc="0" normalizeH="0" baseline="0" noProof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539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o-RO" sz="1800" b="1" i="0" u="none" strike="noStrike" kern="1200" cap="none" spc="0" normalizeH="0" baseline="0" noProof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Dreptunghi 6"/>
          <p:cNvSpPr/>
          <p:nvPr/>
        </p:nvSpPr>
        <p:spPr>
          <a:xfrm>
            <a:off x="603005" y="116632"/>
            <a:ext cx="759522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Colegiul</a:t>
            </a:r>
            <a:r>
              <a:rPr lang="en-US" sz="40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4000" b="1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Tehnic</a:t>
            </a:r>
            <a:r>
              <a:rPr lang="en-US" sz="40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de </a:t>
            </a:r>
            <a:r>
              <a:rPr lang="en-US" sz="4000" b="1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Transporturi</a:t>
            </a:r>
            <a:r>
              <a:rPr lang="en-US" sz="40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Iasi</a:t>
            </a:r>
            <a:endParaRPr lang="ro-RO" sz="4000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o-RO" b="1" smtClean="0">
                <a:solidFill>
                  <a:schemeClr val="tx2">
                    <a:lumMod val="75000"/>
                  </a:schemeClr>
                </a:solidFill>
              </a:rPr>
              <a:t>Puncte Slabe:</a:t>
            </a:r>
          </a:p>
          <a:p>
            <a:pPr marL="514350" indent="-514350">
              <a:buFont typeface="+mj-lt"/>
              <a:buAutoNum type="arabicPeriod"/>
            </a:pPr>
            <a:r>
              <a:rPr lang="ro-RO" smtClean="0"/>
              <a:t>Nu exista o sectiune pentru limitarea timpului de acces la Internet sau calculator.</a:t>
            </a:r>
          </a:p>
          <a:p>
            <a:pPr marL="514350" indent="-514350">
              <a:buFont typeface="+mj-lt"/>
              <a:buAutoNum type="arabicPeriod"/>
            </a:pPr>
            <a:r>
              <a:rPr lang="ro-RO" smtClean="0"/>
              <a:t>Evenimentele inregistrate pot fi usor gasite daca este setata optiunea pentru afisarea</a:t>
            </a:r>
            <a:r>
              <a:rPr lang="en-US" smtClean="0"/>
              <a:t> </a:t>
            </a:r>
            <a:r>
              <a:rPr lang="ro-RO" smtClean="0"/>
              <a:t>fisierelor si directoarelor ascunse.</a:t>
            </a:r>
          </a:p>
          <a:p>
            <a:pPr marL="514350" indent="-514350">
              <a:buFont typeface="+mj-lt"/>
              <a:buAutoNum type="arabicPeriod"/>
            </a:pPr>
            <a:r>
              <a:rPr lang="it-IT" smtClean="0"/>
              <a:t>Interfata programului se prezinta doar in limba engleza si nu are optiune pentru alte </a:t>
            </a:r>
            <a:r>
              <a:rPr lang="ro-RO" smtClean="0"/>
              <a:t>limbi.</a:t>
            </a:r>
          </a:p>
          <a:p>
            <a:pPr>
              <a:buNone/>
            </a:pPr>
            <a:r>
              <a:rPr lang="ro-RO" b="1" smtClean="0">
                <a:solidFill>
                  <a:schemeClr val="tx2">
                    <a:lumMod val="75000"/>
                  </a:schemeClr>
                </a:solidFill>
              </a:rPr>
              <a:t>OBSERVATII:</a:t>
            </a:r>
          </a:p>
          <a:p>
            <a:pPr>
              <a:buFont typeface="Wingdings" pitchFamily="2" charset="2"/>
              <a:buChar char="§"/>
            </a:pPr>
            <a:r>
              <a:rPr lang="pt-BR" smtClean="0"/>
              <a:t>Programul este trial pentru o perioada de 14 zile iar versiunea completa trebuie achizitionata </a:t>
            </a:r>
            <a:r>
              <a:rPr lang="ro-RO" smtClean="0"/>
              <a:t>contra cost</a:t>
            </a:r>
            <a:r>
              <a:rPr lang="en-US" smtClean="0"/>
              <a:t>- 50$</a:t>
            </a:r>
            <a:endParaRPr lang="ro-RO" smtClean="0"/>
          </a:p>
          <a:p>
            <a:pPr>
              <a:buFont typeface="Wingdings" pitchFamily="2" charset="2"/>
              <a:buChar char="§"/>
            </a:pPr>
            <a:r>
              <a:rPr lang="ro-RO" b="1" smtClean="0"/>
              <a:t>Pe o scala de la 1 la 10 nota echipei Sigur.Info este </a:t>
            </a:r>
            <a:r>
              <a:rPr lang="ro-RO" b="1" smtClean="0">
                <a:solidFill>
                  <a:srgbClr val="FF0000"/>
                </a:solidFill>
              </a:rPr>
              <a:t>8</a:t>
            </a:r>
            <a:r>
              <a:rPr lang="ro-RO" b="1" smtClean="0"/>
              <a:t>.</a:t>
            </a:r>
          </a:p>
          <a:p>
            <a:endParaRPr lang="ro-RO" smtClean="0"/>
          </a:p>
          <a:p>
            <a:endParaRPr lang="ro-RO"/>
          </a:p>
        </p:txBody>
      </p:sp>
      <p:sp>
        <p:nvSpPr>
          <p:cNvPr id="4" name="Titlu 1"/>
          <p:cNvSpPr>
            <a:spLocks noGrp="1"/>
          </p:cNvSpPr>
          <p:nvPr>
            <p:ph type="title"/>
          </p:nvPr>
        </p:nvSpPr>
        <p:spPr>
          <a:xfrm>
            <a:off x="457200" y="1398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o-RO" b="1" err="1" smtClean="0">
                <a:solidFill>
                  <a:srgbClr val="FFC000"/>
                </a:solidFill>
              </a:rPr>
              <a:t>HideTools</a:t>
            </a:r>
            <a:r>
              <a:rPr lang="ro-RO" b="1" smtClean="0">
                <a:solidFill>
                  <a:srgbClr val="FFC000"/>
                </a:solidFill>
              </a:rPr>
              <a:t> Parental Control</a:t>
            </a:r>
            <a:r>
              <a:rPr lang="ro-RO" b="1" smtClean="0"/>
              <a:t/>
            </a:r>
            <a:br>
              <a:rPr lang="ro-RO" b="1" smtClean="0"/>
            </a:br>
            <a:r>
              <a:rPr lang="it-IT" sz="2000" smtClean="0">
                <a:solidFill>
                  <a:schemeClr val="bg1"/>
                </a:solidFill>
              </a:rPr>
              <a:t>Legatura spre site-ul oficial al producatorului: </a:t>
            </a:r>
            <a:r>
              <a:rPr lang="ro-RO" sz="2000" smtClean="0">
                <a:solidFill>
                  <a:schemeClr val="bg1"/>
                </a:solidFill>
              </a:rPr>
              <a:t>http://www.hidetools.com/</a:t>
            </a:r>
            <a:r>
              <a:rPr lang="ro-RO" smtClean="0"/>
              <a:t/>
            </a:r>
            <a:br>
              <a:rPr lang="ro-RO" smtClean="0"/>
            </a:br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1013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o-RO" b="1" err="1" smtClean="0">
                <a:solidFill>
                  <a:srgbClr val="FFC000"/>
                </a:solidFill>
              </a:rPr>
              <a:t>OpteNet</a:t>
            </a:r>
            <a:r>
              <a:rPr lang="ro-RO" b="1" smtClean="0">
                <a:solidFill>
                  <a:srgbClr val="FFC000"/>
                </a:solidFill>
              </a:rPr>
              <a:t/>
            </a:r>
            <a:br>
              <a:rPr lang="ro-RO" b="1" smtClean="0">
                <a:solidFill>
                  <a:srgbClr val="FFC000"/>
                </a:solidFill>
              </a:rPr>
            </a:br>
            <a:r>
              <a:rPr lang="it-IT" sz="1600" smtClean="0">
                <a:solidFill>
                  <a:srgbClr val="FFC000"/>
                </a:solidFill>
              </a:rPr>
              <a:t>Legatura spre site-ul oficial al producatorului: </a:t>
            </a:r>
            <a:r>
              <a:rPr lang="ro-RO" sz="1600" smtClean="0">
                <a:solidFill>
                  <a:srgbClr val="FFC000"/>
                </a:solidFill>
              </a:rPr>
              <a:t>http://www.optenet.com/en-us/pcwebfilter.asp</a:t>
            </a:r>
            <a:r>
              <a:rPr lang="ro-RO" sz="4000" smtClean="0">
                <a:solidFill>
                  <a:srgbClr val="FFC000"/>
                </a:solidFill>
              </a:rPr>
              <a:t/>
            </a:r>
            <a:br>
              <a:rPr lang="ro-RO" sz="4000" smtClean="0">
                <a:solidFill>
                  <a:srgbClr val="FFC000"/>
                </a:solidFill>
              </a:rPr>
            </a:br>
            <a:endParaRPr lang="ro-RO">
              <a:solidFill>
                <a:srgbClr val="FFC000"/>
              </a:solidFill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18457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o-RO" b="1" smtClean="0">
                <a:solidFill>
                  <a:schemeClr val="tx2">
                    <a:lumMod val="75000"/>
                  </a:schemeClr>
                </a:solidFill>
              </a:rPr>
              <a:t>Puncte </a:t>
            </a:r>
            <a:r>
              <a:rPr lang="ro-RO" b="1">
                <a:solidFill>
                  <a:schemeClr val="tx2">
                    <a:lumMod val="75000"/>
                  </a:schemeClr>
                </a:solidFill>
              </a:rPr>
              <a:t>Forte:</a:t>
            </a:r>
          </a:p>
          <a:p>
            <a:pPr marL="514350" indent="-514350">
              <a:buFont typeface="+mj-lt"/>
              <a:buAutoNum type="arabicPeriod"/>
            </a:pPr>
            <a:r>
              <a:rPr lang="ro-RO" smtClean="0"/>
              <a:t>Programul </a:t>
            </a:r>
            <a:r>
              <a:rPr lang="ro-RO" err="1"/>
              <a:t>ruleaza</a:t>
            </a:r>
            <a:r>
              <a:rPr lang="ro-RO"/>
              <a:t> in </a:t>
            </a:r>
            <a:r>
              <a:rPr lang="ro-RO" err="1"/>
              <a:t>interfata</a:t>
            </a:r>
            <a:r>
              <a:rPr lang="ro-RO"/>
              <a:t> </a:t>
            </a:r>
            <a:r>
              <a:rPr lang="ro-RO" err="1"/>
              <a:t>browser-ului</a:t>
            </a:r>
            <a:r>
              <a:rPr lang="ro-RO"/>
              <a:t> de </a:t>
            </a:r>
            <a:r>
              <a:rPr lang="ro-RO" smtClean="0"/>
              <a:t>Internet.</a:t>
            </a:r>
            <a:r>
              <a:rPr lang="en-US" smtClean="0"/>
              <a:t> </a:t>
            </a:r>
            <a:r>
              <a:rPr lang="ro-RO" smtClean="0"/>
              <a:t>Este </a:t>
            </a:r>
            <a:r>
              <a:rPr lang="ro-RO" err="1"/>
              <a:t>usor</a:t>
            </a:r>
            <a:r>
              <a:rPr lang="ro-RO"/>
              <a:t> de instalat si de configurat</a:t>
            </a:r>
            <a:r>
              <a:rPr lang="ro-RO" smtClean="0"/>
              <a:t>.</a:t>
            </a:r>
            <a:r>
              <a:rPr lang="en-US" smtClean="0"/>
              <a:t> </a:t>
            </a:r>
            <a:r>
              <a:rPr lang="ro-RO" smtClean="0"/>
              <a:t>Are </a:t>
            </a:r>
            <a:r>
              <a:rPr lang="ro-RO"/>
              <a:t>o categorie de filtre care pot fi selectate.</a:t>
            </a:r>
          </a:p>
          <a:p>
            <a:pPr marL="514350" indent="-514350">
              <a:buFont typeface="+mj-lt"/>
              <a:buAutoNum type="arabicPeriod"/>
            </a:pPr>
            <a:r>
              <a:rPr lang="ro-RO" smtClean="0"/>
              <a:t>Are </a:t>
            </a:r>
            <a:r>
              <a:rPr lang="ro-RO"/>
              <a:t>de asemenea un filtru pentru </a:t>
            </a:r>
            <a:r>
              <a:rPr lang="ro-RO" err="1"/>
              <a:t>fisiere</a:t>
            </a:r>
            <a:r>
              <a:rPr lang="ro-RO"/>
              <a:t> (programe, video, audio, arhive).</a:t>
            </a:r>
          </a:p>
          <a:p>
            <a:pPr marL="514350" indent="-514350">
              <a:buFont typeface="+mj-lt"/>
              <a:buAutoNum type="arabicPeriod"/>
            </a:pPr>
            <a:r>
              <a:rPr lang="ro-RO" smtClean="0"/>
              <a:t>Are </a:t>
            </a:r>
            <a:r>
              <a:rPr lang="ro-RO"/>
              <a:t>o lista de filtrare </a:t>
            </a:r>
            <a:r>
              <a:rPr lang="ro-RO" err="1"/>
              <a:t>dupa</a:t>
            </a:r>
            <a:r>
              <a:rPr lang="ro-RO"/>
              <a:t> cuvinte cheie.</a:t>
            </a:r>
          </a:p>
          <a:p>
            <a:pPr marL="514350" indent="-514350">
              <a:buFont typeface="+mj-lt"/>
              <a:buAutoNum type="arabicPeriod"/>
            </a:pPr>
            <a:r>
              <a:rPr lang="it-IT" smtClean="0"/>
              <a:t>Accesul </a:t>
            </a:r>
            <a:r>
              <a:rPr lang="it-IT"/>
              <a:t>la </a:t>
            </a:r>
            <a:r>
              <a:rPr lang="it-IT" smtClean="0"/>
              <a:t>Internet poste </a:t>
            </a:r>
            <a:r>
              <a:rPr lang="it-IT"/>
              <a:t>fi temporizat.</a:t>
            </a:r>
          </a:p>
          <a:p>
            <a:pPr marL="514350" indent="-514350">
              <a:buFont typeface="+mj-lt"/>
              <a:buAutoNum type="arabicPeriod"/>
            </a:pPr>
            <a:r>
              <a:rPr lang="ro-RO" smtClean="0"/>
              <a:t>Are </a:t>
            </a:r>
            <a:r>
              <a:rPr lang="ro-RO"/>
              <a:t>o lista </a:t>
            </a:r>
            <a:r>
              <a:rPr lang="ro-RO" smtClean="0"/>
              <a:t>de </a:t>
            </a:r>
            <a:r>
              <a:rPr lang="ro-RO"/>
              <a:t>adrese care pot fi blocate</a:t>
            </a:r>
            <a:r>
              <a:rPr lang="ro-RO" smtClean="0"/>
              <a:t>.</a:t>
            </a:r>
            <a:r>
              <a:rPr lang="en-US" smtClean="0"/>
              <a:t>  </a:t>
            </a:r>
            <a:r>
              <a:rPr lang="it-IT" smtClean="0"/>
              <a:t>Face </a:t>
            </a:r>
            <a:r>
              <a:rPr lang="it-IT"/>
              <a:t>un istroric cu navigarea pe internet.</a:t>
            </a:r>
          </a:p>
          <a:p>
            <a:pPr marL="514350" indent="-514350">
              <a:buFont typeface="+mj-lt"/>
              <a:buAutoNum type="arabicPeriod"/>
            </a:pPr>
            <a:r>
              <a:rPr lang="it-IT" smtClean="0"/>
              <a:t>Contine </a:t>
            </a:r>
            <a:r>
              <a:rPr lang="it-IT"/>
              <a:t>o sectiune care permite crearea de noi profile utilizator.</a:t>
            </a:r>
          </a:p>
          <a:p>
            <a:pPr marL="514350" indent="-514350">
              <a:buFont typeface="+mj-lt"/>
              <a:buAutoNum type="arabicPeriod"/>
            </a:pPr>
            <a:r>
              <a:rPr lang="ro-RO" smtClean="0"/>
              <a:t>La </a:t>
            </a:r>
            <a:r>
              <a:rPr lang="ro-RO" err="1"/>
              <a:t>sectiunea</a:t>
            </a:r>
            <a:r>
              <a:rPr lang="ro-RO"/>
              <a:t> de </a:t>
            </a:r>
            <a:r>
              <a:rPr lang="ro-RO" err="1"/>
              <a:t>configurari</a:t>
            </a:r>
            <a:r>
              <a:rPr lang="ro-RO"/>
              <a:t> avansate are o lista cu servere web excluse unde </a:t>
            </a:r>
            <a:r>
              <a:rPr lang="ro-RO" smtClean="0"/>
              <a:t>se</a:t>
            </a:r>
            <a:r>
              <a:rPr lang="en-US" smtClean="0"/>
              <a:t> </a:t>
            </a:r>
            <a:r>
              <a:rPr lang="it-IT" smtClean="0"/>
              <a:t>pot </a:t>
            </a:r>
            <a:r>
              <a:rPr lang="it-IT"/>
              <a:t>adauga noi servere pentru excludere.</a:t>
            </a:r>
          </a:p>
          <a:p>
            <a:pPr marL="514350" indent="-514350">
              <a:buFont typeface="+mj-lt"/>
              <a:buAutoNum type="arabicPeriod"/>
            </a:pPr>
            <a:r>
              <a:rPr lang="ro-RO" smtClean="0"/>
              <a:t>Protejeaza </a:t>
            </a:r>
            <a:r>
              <a:rPr lang="ro-RO"/>
              <a:t>date cu caracter personal pentru: </a:t>
            </a:r>
            <a:r>
              <a:rPr lang="ro-RO" err="1"/>
              <a:t>carti</a:t>
            </a:r>
            <a:r>
              <a:rPr lang="ro-RO"/>
              <a:t> de credit, parole, numere </a:t>
            </a:r>
            <a:r>
              <a:rPr lang="ro-RO" smtClean="0"/>
              <a:t>de</a:t>
            </a:r>
            <a:r>
              <a:rPr lang="en-US" smtClean="0"/>
              <a:t> </a:t>
            </a:r>
            <a:r>
              <a:rPr lang="it-IT" smtClean="0"/>
              <a:t>telefon</a:t>
            </a:r>
            <a:r>
              <a:rPr lang="it-IT"/>
              <a:t>, adrese si alte date personale.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B</a:t>
            </a:r>
            <a:r>
              <a:rPr lang="ro-RO" smtClean="0"/>
              <a:t>eneficiaza </a:t>
            </a:r>
            <a:r>
              <a:rPr lang="ro-RO"/>
              <a:t>de o </a:t>
            </a:r>
            <a:r>
              <a:rPr lang="ro-RO" err="1"/>
              <a:t>interfata</a:t>
            </a:r>
            <a:r>
              <a:rPr lang="ro-RO"/>
              <a:t> pentru mai multe limbi (Engleza, Spaniola, Franceza</a:t>
            </a:r>
            <a:r>
              <a:rPr lang="ro-RO" smtClean="0"/>
              <a:t>,</a:t>
            </a:r>
            <a:r>
              <a:rPr lang="en-US" smtClean="0"/>
              <a:t> </a:t>
            </a:r>
            <a:r>
              <a:rPr lang="ro-RO" smtClean="0"/>
              <a:t>Italiana</a:t>
            </a:r>
            <a:r>
              <a:rPr lang="ro-RO"/>
              <a:t>, Germana si Portugheza).</a:t>
            </a:r>
          </a:p>
          <a:p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o-RO" b="1" smtClean="0">
                <a:solidFill>
                  <a:schemeClr val="tx2">
                    <a:lumMod val="75000"/>
                  </a:schemeClr>
                </a:solidFill>
              </a:rPr>
              <a:t>Puncte Slabe:</a:t>
            </a:r>
          </a:p>
          <a:p>
            <a:pPr>
              <a:buFont typeface="Wingdings" pitchFamily="2" charset="2"/>
              <a:buChar char="§"/>
            </a:pPr>
            <a:r>
              <a:rPr lang="ro-RO" smtClean="0"/>
              <a:t>Nu face poze ecranului sau inregistrari ale activitatii pe internet care sa poata fi</a:t>
            </a:r>
            <a:r>
              <a:rPr lang="en-US" smtClean="0"/>
              <a:t> </a:t>
            </a:r>
            <a:r>
              <a:rPr lang="ro-RO" smtClean="0"/>
              <a:t>trimise pe email.</a:t>
            </a:r>
          </a:p>
          <a:p>
            <a:pPr>
              <a:buNone/>
            </a:pPr>
            <a:r>
              <a:rPr lang="ro-RO" b="1" smtClean="0">
                <a:solidFill>
                  <a:schemeClr val="tx2">
                    <a:lumMod val="75000"/>
                  </a:schemeClr>
                </a:solidFill>
              </a:rPr>
              <a:t>OBSERVATII:</a:t>
            </a:r>
          </a:p>
          <a:p>
            <a:pPr>
              <a:buFont typeface="Wingdings" pitchFamily="2" charset="2"/>
              <a:buChar char="§"/>
            </a:pPr>
            <a:r>
              <a:rPr lang="it-IT" smtClean="0"/>
              <a:t>Programul a fost testat in varianta demo si functioneaza in Vista.</a:t>
            </a:r>
          </a:p>
          <a:p>
            <a:pPr>
              <a:buFont typeface="Wingdings" pitchFamily="2" charset="2"/>
              <a:buChar char="§"/>
            </a:pPr>
            <a:r>
              <a:rPr lang="ro-RO" b="1" smtClean="0"/>
              <a:t>Pe o scara de la 1 la 10 nota echipei Sigur.info este 8.</a:t>
            </a:r>
          </a:p>
          <a:p>
            <a:endParaRPr lang="ro-RO"/>
          </a:p>
        </p:txBody>
      </p:sp>
      <p:sp>
        <p:nvSpPr>
          <p:cNvPr id="4" name="Titlu 1"/>
          <p:cNvSpPr>
            <a:spLocks noGrp="1"/>
          </p:cNvSpPr>
          <p:nvPr>
            <p:ph type="title"/>
          </p:nvPr>
        </p:nvSpPr>
        <p:spPr>
          <a:xfrm>
            <a:off x="457200" y="1013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o-RO" b="1" err="1" smtClean="0">
                <a:solidFill>
                  <a:srgbClr val="FFC000"/>
                </a:solidFill>
              </a:rPr>
              <a:t>OpteNet</a:t>
            </a:r>
            <a:r>
              <a:rPr lang="ro-RO" b="1" smtClean="0">
                <a:solidFill>
                  <a:srgbClr val="FFC000"/>
                </a:solidFill>
              </a:rPr>
              <a:t/>
            </a:r>
            <a:br>
              <a:rPr lang="ro-RO" b="1" smtClean="0">
                <a:solidFill>
                  <a:srgbClr val="FFC000"/>
                </a:solidFill>
              </a:rPr>
            </a:br>
            <a:r>
              <a:rPr lang="it-IT" sz="1600" smtClean="0">
                <a:solidFill>
                  <a:srgbClr val="FFC000"/>
                </a:solidFill>
              </a:rPr>
              <a:t>Legatura spre site-ul oficial al producatorului: </a:t>
            </a:r>
            <a:r>
              <a:rPr lang="ro-RO" sz="1600" smtClean="0">
                <a:solidFill>
                  <a:srgbClr val="FFC000"/>
                </a:solidFill>
              </a:rPr>
              <a:t>http://www.optenet.com/en-us/pcwebfilter.asp</a:t>
            </a:r>
            <a:r>
              <a:rPr lang="ro-RO" sz="4000" smtClean="0">
                <a:solidFill>
                  <a:srgbClr val="FFC000"/>
                </a:solidFill>
              </a:rPr>
              <a:t/>
            </a:r>
            <a:br>
              <a:rPr lang="ro-RO" sz="4000" smtClean="0">
                <a:solidFill>
                  <a:srgbClr val="FFC000"/>
                </a:solidFill>
              </a:rPr>
            </a:br>
            <a:endParaRPr lang="ro-RO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67544" y="1501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o-RO" b="1" err="1" smtClean="0">
                <a:solidFill>
                  <a:srgbClr val="FFC000"/>
                </a:solidFill>
              </a:rPr>
              <a:t>CyberPatrol</a:t>
            </a:r>
            <a:r>
              <a:rPr lang="ro-RO" b="1" smtClean="0">
                <a:solidFill>
                  <a:srgbClr val="FFC000"/>
                </a:solidFill>
              </a:rPr>
              <a:t> 7.7</a:t>
            </a:r>
            <a:br>
              <a:rPr lang="ro-RO" b="1" smtClean="0">
                <a:solidFill>
                  <a:srgbClr val="FFC000"/>
                </a:solidFill>
              </a:rPr>
            </a:br>
            <a:r>
              <a:rPr lang="it-IT" sz="2000" smtClean="0">
                <a:solidFill>
                  <a:srgbClr val="FFC000"/>
                </a:solidFill>
              </a:rPr>
              <a:t>Link: </a:t>
            </a:r>
            <a:r>
              <a:rPr lang="ro-RO" sz="2000" smtClean="0">
                <a:solidFill>
                  <a:srgbClr val="FFC000"/>
                </a:solidFill>
              </a:rPr>
              <a:t>http://www.cyberpatrol.com/</a:t>
            </a:r>
            <a:r>
              <a:rPr lang="ro-RO" smtClean="0">
                <a:solidFill>
                  <a:srgbClr val="FFC000"/>
                </a:solidFill>
              </a:rPr>
              <a:t/>
            </a:r>
            <a:br>
              <a:rPr lang="ro-RO" smtClean="0">
                <a:solidFill>
                  <a:srgbClr val="FFC000"/>
                </a:solidFill>
              </a:rPr>
            </a:br>
            <a:endParaRPr lang="ro-RO">
              <a:solidFill>
                <a:srgbClr val="FFC000"/>
              </a:solidFill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95536" y="1196752"/>
            <a:ext cx="8363272" cy="525658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o-RO" sz="2000" b="1" smtClean="0">
                <a:solidFill>
                  <a:schemeClr val="tx2">
                    <a:lumMod val="75000"/>
                  </a:schemeClr>
                </a:solidFill>
              </a:rPr>
              <a:t>Puncte </a:t>
            </a:r>
            <a:r>
              <a:rPr lang="ro-RO" sz="2000" b="1">
                <a:solidFill>
                  <a:schemeClr val="tx2">
                    <a:lumMod val="75000"/>
                  </a:schemeClr>
                </a:solidFill>
              </a:rPr>
              <a:t>Forte:</a:t>
            </a:r>
          </a:p>
          <a:p>
            <a:pPr marL="355600" indent="-355600">
              <a:buFont typeface="+mj-lt"/>
              <a:buAutoNum type="arabicPeriod"/>
            </a:pPr>
            <a:r>
              <a:rPr lang="ro-RO" sz="1800" smtClean="0"/>
              <a:t>Poate </a:t>
            </a:r>
            <a:r>
              <a:rPr lang="ro-RO" sz="1800"/>
              <a:t>fi setat </a:t>
            </a:r>
            <a:r>
              <a:rPr lang="ro-RO" sz="1800" err="1"/>
              <a:t>preferential</a:t>
            </a:r>
            <a:r>
              <a:rPr lang="ro-RO" sz="1800"/>
              <a:t> pentru fiecare cont se </a:t>
            </a:r>
            <a:r>
              <a:rPr lang="ro-RO" sz="1800" err="1"/>
              <a:t>user</a:t>
            </a:r>
            <a:r>
              <a:rPr lang="ro-RO" sz="1800"/>
              <a:t> creat in </a:t>
            </a:r>
            <a:r>
              <a:rPr lang="ro-RO" sz="1800" smtClean="0"/>
              <a:t>Windows.</a:t>
            </a:r>
            <a:endParaRPr lang="en-US" sz="1800" smtClean="0"/>
          </a:p>
          <a:p>
            <a:pPr marL="355600" indent="-355600">
              <a:buFont typeface="+mj-lt"/>
              <a:buAutoNum type="arabicPeriod"/>
            </a:pPr>
            <a:r>
              <a:rPr lang="it-IT" sz="1800" smtClean="0"/>
              <a:t>Are </a:t>
            </a:r>
            <a:r>
              <a:rPr lang="it-IT" sz="1800"/>
              <a:t>o sectiune de „Time Management” care poate fi setata pe zile si saptamani si </a:t>
            </a:r>
            <a:r>
              <a:rPr lang="it-IT" sz="1800" smtClean="0"/>
              <a:t>are </a:t>
            </a:r>
            <a:r>
              <a:rPr lang="ro-RO" sz="1800" smtClean="0"/>
              <a:t>inclus </a:t>
            </a:r>
            <a:r>
              <a:rPr lang="ro-RO" sz="1800"/>
              <a:t>un memento.</a:t>
            </a:r>
          </a:p>
          <a:p>
            <a:pPr marL="355600" indent="-355600">
              <a:buFont typeface="+mj-lt"/>
              <a:buAutoNum type="arabicPeriod"/>
            </a:pPr>
            <a:r>
              <a:rPr lang="ro-RO" sz="1800" smtClean="0"/>
              <a:t>Filtrarea </a:t>
            </a:r>
            <a:r>
              <a:rPr lang="ro-RO" sz="1800"/>
              <a:t>pentru </a:t>
            </a:r>
            <a:r>
              <a:rPr lang="ro-RO" sz="1800" err="1"/>
              <a:t>continutul</a:t>
            </a:r>
            <a:r>
              <a:rPr lang="ro-RO" sz="1800"/>
              <a:t> web poate fi setat </a:t>
            </a:r>
            <a:r>
              <a:rPr lang="ro-RO" sz="1800" err="1"/>
              <a:t>incepand</a:t>
            </a:r>
            <a:r>
              <a:rPr lang="ro-RO" sz="1800"/>
              <a:t> cu nivelul pentru </a:t>
            </a:r>
            <a:r>
              <a:rPr lang="ro-RO" sz="1800" err="1"/>
              <a:t>adulti</a:t>
            </a:r>
            <a:r>
              <a:rPr lang="ro-RO" sz="1800"/>
              <a:t> </a:t>
            </a:r>
            <a:r>
              <a:rPr lang="ro-RO" sz="1800" smtClean="0"/>
              <a:t>si</a:t>
            </a:r>
            <a:r>
              <a:rPr lang="en-US" sz="1800" smtClean="0"/>
              <a:t> </a:t>
            </a:r>
            <a:r>
              <a:rPr lang="ro-RO" sz="1800" smtClean="0"/>
              <a:t>terminand </a:t>
            </a:r>
            <a:r>
              <a:rPr lang="ro-RO" sz="1800"/>
              <a:t>cu nivelul pentru copii.</a:t>
            </a:r>
          </a:p>
          <a:p>
            <a:pPr marL="355600" indent="-355600">
              <a:buFont typeface="+mj-lt"/>
              <a:buAutoNum type="arabicPeriod"/>
            </a:pPr>
            <a:r>
              <a:rPr lang="ro-RO" sz="1800" smtClean="0"/>
              <a:t>Are </a:t>
            </a:r>
            <a:r>
              <a:rPr lang="ro-RO" sz="1800"/>
              <a:t>o lista de cuvinte cheie care pot fi activate pentru blocaj sau cuvinte </a:t>
            </a:r>
            <a:r>
              <a:rPr lang="ro-RO" sz="1800" smtClean="0"/>
              <a:t>permise</a:t>
            </a:r>
            <a:r>
              <a:rPr lang="en-US" sz="1800" smtClean="0"/>
              <a:t> </a:t>
            </a:r>
            <a:r>
              <a:rPr lang="it-IT" sz="1800" smtClean="0"/>
              <a:t>pentru </a:t>
            </a:r>
            <a:r>
              <a:rPr lang="it-IT" sz="1800"/>
              <a:t>fiecare user si mai are o lista globala de cuvinte.</a:t>
            </a:r>
          </a:p>
          <a:p>
            <a:pPr marL="355600" indent="-355600">
              <a:buFont typeface="+mj-lt"/>
              <a:buAutoNum type="arabicPeriod"/>
            </a:pPr>
            <a:r>
              <a:rPr lang="ro-RO" sz="1800" smtClean="0"/>
              <a:t>Are </a:t>
            </a:r>
            <a:r>
              <a:rPr lang="ro-RO" sz="1800"/>
              <a:t>o lista de adrese de site-uri care pot fi blocate sau permise.</a:t>
            </a:r>
          </a:p>
          <a:p>
            <a:pPr marL="355600" indent="-355600">
              <a:buFont typeface="+mj-lt"/>
              <a:buAutoNum type="arabicPeriod"/>
            </a:pPr>
            <a:r>
              <a:rPr lang="it-IT" sz="1800" smtClean="0"/>
              <a:t>Prin </a:t>
            </a:r>
            <a:r>
              <a:rPr lang="it-IT" sz="1800"/>
              <a:t>acest program se poate bloca accesul la anumite programe instalate </a:t>
            </a:r>
            <a:r>
              <a:rPr lang="it-IT" sz="1800" smtClean="0"/>
              <a:t>pe </a:t>
            </a:r>
            <a:r>
              <a:rPr lang="ro-RO" sz="1800" smtClean="0"/>
              <a:t>calculator</a:t>
            </a:r>
            <a:r>
              <a:rPr lang="ro-RO" sz="1800"/>
              <a:t>.</a:t>
            </a:r>
          </a:p>
          <a:p>
            <a:pPr marL="355600" indent="-355600">
              <a:buFont typeface="+mj-lt"/>
              <a:buAutoNum type="arabicPeriod"/>
            </a:pPr>
            <a:r>
              <a:rPr lang="ro-RO" sz="1800" smtClean="0"/>
              <a:t>Are </a:t>
            </a:r>
            <a:r>
              <a:rPr lang="ro-RO" sz="1800"/>
              <a:t>un supraveghetor electronic pentru programele de chat.</a:t>
            </a:r>
          </a:p>
          <a:p>
            <a:pPr marL="355600" indent="-355600">
              <a:buFont typeface="+mj-lt"/>
              <a:buAutoNum type="arabicPeriod"/>
            </a:pPr>
            <a:r>
              <a:rPr lang="ro-RO" sz="1800" smtClean="0"/>
              <a:t>Noutatea </a:t>
            </a:r>
            <a:r>
              <a:rPr lang="ro-RO" sz="1800"/>
              <a:t>cu care vine acest program sunt </a:t>
            </a:r>
            <a:r>
              <a:rPr lang="ro-RO" sz="1800" smtClean="0"/>
              <a:t>grup</a:t>
            </a:r>
            <a:r>
              <a:rPr lang="en-US" sz="1800" smtClean="0"/>
              <a:t>uri</a:t>
            </a:r>
            <a:r>
              <a:rPr lang="ro-RO" sz="1800" smtClean="0"/>
              <a:t>le </a:t>
            </a:r>
            <a:r>
              <a:rPr lang="ro-RO" sz="1800"/>
              <a:t>de </a:t>
            </a:r>
            <a:r>
              <a:rPr lang="ro-RO" sz="1800" err="1"/>
              <a:t>stiri</a:t>
            </a:r>
            <a:r>
              <a:rPr lang="ro-RO" sz="1800"/>
              <a:t> care pot fi permise </a:t>
            </a:r>
            <a:r>
              <a:rPr lang="ro-RO" sz="1800" smtClean="0"/>
              <a:t>sau</a:t>
            </a:r>
            <a:r>
              <a:rPr lang="en-US" sz="1800" smtClean="0"/>
              <a:t> </a:t>
            </a:r>
            <a:r>
              <a:rPr lang="ro-RO" sz="1800" smtClean="0"/>
              <a:t>blocate</a:t>
            </a:r>
            <a:r>
              <a:rPr lang="ro-RO" sz="1800"/>
              <a:t>.</a:t>
            </a:r>
          </a:p>
          <a:p>
            <a:pPr marL="355600" indent="-355600">
              <a:buFont typeface="+mj-lt"/>
              <a:buAutoNum type="arabicPeriod"/>
            </a:pPr>
            <a:r>
              <a:rPr lang="it-IT" sz="1800" smtClean="0"/>
              <a:t>Monitorizeaza </a:t>
            </a:r>
            <a:r>
              <a:rPr lang="it-IT" sz="1800"/>
              <a:t>activitatea browser-ului si </a:t>
            </a:r>
            <a:r>
              <a:rPr lang="it-IT" sz="1800" smtClean="0"/>
              <a:t>celorlalte </a:t>
            </a:r>
            <a:r>
              <a:rPr lang="it-IT" sz="1800"/>
              <a:t>activitati pe calculator.</a:t>
            </a:r>
          </a:p>
          <a:p>
            <a:pPr marL="355600" indent="-355600">
              <a:buFont typeface="+mj-lt"/>
              <a:buAutoNum type="arabicPeriod"/>
            </a:pPr>
            <a:r>
              <a:rPr lang="ro-RO" sz="1800" smtClean="0"/>
              <a:t>La </a:t>
            </a:r>
            <a:r>
              <a:rPr lang="ro-RO" sz="1800"/>
              <a:t>caracteristici suplimentare </a:t>
            </a:r>
            <a:r>
              <a:rPr lang="ro-RO" sz="1800" err="1"/>
              <a:t>gasim</a:t>
            </a:r>
            <a:r>
              <a:rPr lang="ro-RO" sz="1800"/>
              <a:t> </a:t>
            </a:r>
            <a:r>
              <a:rPr lang="ro-RO" sz="1800" err="1"/>
              <a:t>sectiunea</a:t>
            </a:r>
            <a:r>
              <a:rPr lang="ro-RO" sz="1800"/>
              <a:t> de rapoarte generate de program.</a:t>
            </a:r>
            <a:endParaRPr lang="ro-RO" sz="1400"/>
          </a:p>
          <a:p>
            <a:pPr>
              <a:buNone/>
            </a:pPr>
            <a:endParaRPr lang="ro-RO" sz="1400" b="1"/>
          </a:p>
          <a:p>
            <a:endParaRPr lang="ro-RO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o-RO" b="1" smtClean="0">
                <a:solidFill>
                  <a:schemeClr val="tx2">
                    <a:lumMod val="75000"/>
                  </a:schemeClr>
                </a:solidFill>
              </a:rPr>
              <a:t>Puncte Slabe:</a:t>
            </a:r>
          </a:p>
          <a:p>
            <a:pPr>
              <a:buFont typeface="Wingdings" pitchFamily="2" charset="2"/>
              <a:buChar char="§"/>
            </a:pPr>
            <a:r>
              <a:rPr lang="it-IT" i="1" smtClean="0"/>
              <a:t>Interfata programului se prezinta doar in limba engleza si nu are optiune pentru alte </a:t>
            </a:r>
            <a:r>
              <a:rPr lang="ro-RO" smtClean="0"/>
              <a:t>limbi.</a:t>
            </a:r>
          </a:p>
          <a:p>
            <a:pPr>
              <a:buNone/>
            </a:pPr>
            <a:r>
              <a:rPr lang="ro-RO" b="1" smtClean="0">
                <a:solidFill>
                  <a:schemeClr val="tx2">
                    <a:lumMod val="75000"/>
                  </a:schemeClr>
                </a:solidFill>
              </a:rPr>
              <a:t>OBSERVATII:</a:t>
            </a:r>
          </a:p>
          <a:p>
            <a:pPr>
              <a:buFont typeface="Wingdings" pitchFamily="2" charset="2"/>
              <a:buChar char="§"/>
            </a:pPr>
            <a:r>
              <a:rPr lang="it-IT" smtClean="0"/>
              <a:t>Programul se achizitioneaza contracost si funtioneaza si in Windows Vista.</a:t>
            </a:r>
          </a:p>
          <a:p>
            <a:r>
              <a:rPr lang="ro-RO" b="1" smtClean="0"/>
              <a:t>Pe o scara de la 1 la 10 nota echipei Sigur.Info este 7,5.</a:t>
            </a:r>
            <a:endParaRPr lang="ro-RO"/>
          </a:p>
        </p:txBody>
      </p:sp>
      <p:sp>
        <p:nvSpPr>
          <p:cNvPr id="4" name="Titlu 1"/>
          <p:cNvSpPr>
            <a:spLocks noGrp="1"/>
          </p:cNvSpPr>
          <p:nvPr>
            <p:ph type="title"/>
          </p:nvPr>
        </p:nvSpPr>
        <p:spPr>
          <a:xfrm>
            <a:off x="467544" y="1501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o-RO" b="1" err="1" smtClean="0">
                <a:solidFill>
                  <a:srgbClr val="FFC000"/>
                </a:solidFill>
              </a:rPr>
              <a:t>CyberPatrol</a:t>
            </a:r>
            <a:r>
              <a:rPr lang="ro-RO" b="1" smtClean="0">
                <a:solidFill>
                  <a:srgbClr val="FFC000"/>
                </a:solidFill>
              </a:rPr>
              <a:t> 7.7</a:t>
            </a:r>
            <a:br>
              <a:rPr lang="ro-RO" b="1" smtClean="0">
                <a:solidFill>
                  <a:srgbClr val="FFC000"/>
                </a:solidFill>
              </a:rPr>
            </a:br>
            <a:r>
              <a:rPr lang="it-IT" sz="2000" smtClean="0">
                <a:solidFill>
                  <a:srgbClr val="FFC000"/>
                </a:solidFill>
              </a:rPr>
              <a:t>Link: </a:t>
            </a:r>
            <a:r>
              <a:rPr lang="ro-RO" sz="2000" smtClean="0">
                <a:solidFill>
                  <a:srgbClr val="FFC000"/>
                </a:solidFill>
              </a:rPr>
              <a:t>http://www.cyberpatrol.com/</a:t>
            </a:r>
            <a:r>
              <a:rPr lang="ro-RO" smtClean="0">
                <a:solidFill>
                  <a:srgbClr val="FFC000"/>
                </a:solidFill>
              </a:rPr>
              <a:t/>
            </a:r>
            <a:br>
              <a:rPr lang="ro-RO" smtClean="0">
                <a:solidFill>
                  <a:srgbClr val="FFC000"/>
                </a:solidFill>
              </a:rPr>
            </a:br>
            <a:endParaRPr lang="ro-RO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1591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smtClean="0">
                <a:solidFill>
                  <a:srgbClr val="FFC000"/>
                </a:solidFill>
              </a:rPr>
              <a:t>Blue Coat K9 Web Protection</a:t>
            </a:r>
            <a:br>
              <a:rPr lang="en-US" b="1" smtClean="0">
                <a:solidFill>
                  <a:srgbClr val="FFC000"/>
                </a:solidFill>
              </a:rPr>
            </a:br>
            <a:r>
              <a:rPr lang="it-IT" sz="1800" smtClean="0">
                <a:solidFill>
                  <a:srgbClr val="FFC000"/>
                </a:solidFill>
              </a:rPr>
              <a:t>Link: </a:t>
            </a:r>
            <a:r>
              <a:rPr lang="ro-RO" sz="1800" smtClean="0">
                <a:solidFill>
                  <a:srgbClr val="FFC000"/>
                </a:solidFill>
              </a:rPr>
              <a:t>http://www1.k9webprotection.com/</a:t>
            </a:r>
            <a:r>
              <a:rPr lang="ro-RO" sz="2000" smtClean="0">
                <a:solidFill>
                  <a:srgbClr val="FFC000"/>
                </a:solidFill>
              </a:rPr>
              <a:t/>
            </a:r>
            <a:br>
              <a:rPr lang="ro-RO" sz="2000" smtClean="0">
                <a:solidFill>
                  <a:srgbClr val="FFC000"/>
                </a:solidFill>
              </a:rPr>
            </a:br>
            <a:endParaRPr lang="ro-RO">
              <a:solidFill>
                <a:srgbClr val="FFC000"/>
              </a:solidFill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o-RO" b="1" smtClean="0">
                <a:solidFill>
                  <a:schemeClr val="tx2">
                    <a:lumMod val="75000"/>
                  </a:schemeClr>
                </a:solidFill>
              </a:rPr>
              <a:t>Puncte </a:t>
            </a:r>
            <a:r>
              <a:rPr lang="ro-RO" b="1">
                <a:solidFill>
                  <a:schemeClr val="tx2">
                    <a:lumMod val="75000"/>
                  </a:schemeClr>
                </a:solidFill>
              </a:rPr>
              <a:t>Forte:</a:t>
            </a:r>
          </a:p>
          <a:p>
            <a:pPr marL="514350" indent="-514350">
              <a:buFont typeface="+mj-lt"/>
              <a:buAutoNum type="arabicPeriod"/>
            </a:pPr>
            <a:r>
              <a:rPr lang="ro-RO" smtClean="0"/>
              <a:t>Are </a:t>
            </a:r>
            <a:r>
              <a:rPr lang="ro-RO"/>
              <a:t>categorii web predefinite pentru blocare care pot fi setate pe </a:t>
            </a:r>
            <a:r>
              <a:rPr lang="ro-RO" err="1"/>
              <a:t>sase</a:t>
            </a:r>
            <a:r>
              <a:rPr lang="ro-RO"/>
              <a:t> nivele </a:t>
            </a:r>
            <a:r>
              <a:rPr lang="ro-RO" smtClean="0"/>
              <a:t>de</a:t>
            </a:r>
            <a:r>
              <a:rPr lang="en-US" smtClean="0"/>
              <a:t> </a:t>
            </a:r>
            <a:r>
              <a:rPr lang="ro-RO" smtClean="0"/>
              <a:t>protectie</a:t>
            </a:r>
            <a:r>
              <a:rPr lang="ro-RO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fr-FR" smtClean="0"/>
              <a:t>Are </a:t>
            </a:r>
            <a:r>
              <a:rPr lang="fr-FR"/>
              <a:t>3 </a:t>
            </a:r>
            <a:r>
              <a:rPr lang="fr-FR" err="1"/>
              <a:t>nivele</a:t>
            </a:r>
            <a:r>
              <a:rPr lang="fr-FR"/>
              <a:t> de </a:t>
            </a:r>
            <a:r>
              <a:rPr lang="fr-FR" err="1"/>
              <a:t>restrictii</a:t>
            </a:r>
            <a:r>
              <a:rPr lang="fr-FR"/>
              <a:t> </a:t>
            </a:r>
            <a:r>
              <a:rPr lang="fr-FR" err="1"/>
              <a:t>pe</a:t>
            </a:r>
            <a:r>
              <a:rPr lang="fr-FR"/>
              <a:t> </a:t>
            </a:r>
            <a:r>
              <a:rPr lang="fr-FR" err="1"/>
              <a:t>timp</a:t>
            </a:r>
            <a:r>
              <a:rPr lang="fr-FR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o-RO" smtClean="0"/>
              <a:t>Restrictioneaza </a:t>
            </a:r>
            <a:r>
              <a:rPr lang="ro-RO"/>
              <a:t>site-urile web pe 2 nivele. </a:t>
            </a:r>
            <a:r>
              <a:rPr lang="ro-RO" err="1"/>
              <a:t>Beneficiaza</a:t>
            </a:r>
            <a:r>
              <a:rPr lang="ro-RO"/>
              <a:t> de o lista pentru blocare, </a:t>
            </a:r>
            <a:r>
              <a:rPr lang="ro-RO" smtClean="0"/>
              <a:t>lista</a:t>
            </a:r>
            <a:r>
              <a:rPr lang="en-US" smtClean="0"/>
              <a:t> </a:t>
            </a:r>
            <a:r>
              <a:rPr lang="ro-RO" smtClean="0"/>
              <a:t>ce </a:t>
            </a:r>
            <a:r>
              <a:rPr lang="ro-RO"/>
              <a:t>trebuie completata.</a:t>
            </a:r>
          </a:p>
          <a:p>
            <a:pPr marL="514350" indent="-514350">
              <a:buFont typeface="+mj-lt"/>
              <a:buAutoNum type="arabicPeriod"/>
            </a:pPr>
            <a:r>
              <a:rPr lang="ro-RO" smtClean="0"/>
              <a:t>Are </a:t>
            </a:r>
            <a:r>
              <a:rPr lang="ro-RO"/>
              <a:t>3 efecte pentru blocare, un sunet de </a:t>
            </a:r>
            <a:r>
              <a:rPr lang="ro-RO" err="1"/>
              <a:t>latrat</a:t>
            </a:r>
            <a:r>
              <a:rPr lang="ro-RO"/>
              <a:t> </a:t>
            </a:r>
            <a:r>
              <a:rPr lang="ro-RO" err="1"/>
              <a:t>de</a:t>
            </a:r>
            <a:r>
              <a:rPr lang="ro-RO"/>
              <a:t> </a:t>
            </a:r>
            <a:r>
              <a:rPr lang="ro-RO" err="1"/>
              <a:t>caine</a:t>
            </a:r>
            <a:r>
              <a:rPr lang="ro-RO"/>
              <a:t>, o fereastra de </a:t>
            </a:r>
            <a:r>
              <a:rPr lang="ro-RO" err="1"/>
              <a:t>optiuni</a:t>
            </a:r>
            <a:r>
              <a:rPr lang="ro-RO"/>
              <a:t> </a:t>
            </a:r>
            <a:r>
              <a:rPr lang="ro-RO" smtClean="0"/>
              <a:t>de</a:t>
            </a:r>
            <a:r>
              <a:rPr lang="en-US" smtClean="0"/>
              <a:t> </a:t>
            </a:r>
            <a:r>
              <a:rPr lang="pt-BR" smtClean="0"/>
              <a:t>administrator</a:t>
            </a:r>
            <a:r>
              <a:rPr lang="pt-BR"/>
              <a:t>, afiseaza o perioada de timp limita.</a:t>
            </a:r>
          </a:p>
          <a:p>
            <a:pPr marL="514350" indent="-514350">
              <a:buFont typeface="+mj-lt"/>
              <a:buAutoNum type="arabicPeriod"/>
            </a:pPr>
            <a:r>
              <a:rPr lang="it-IT" smtClean="0"/>
              <a:t>Are </a:t>
            </a:r>
            <a:r>
              <a:rPr lang="it-IT"/>
              <a:t>o lista de cuvinte cheie care trebuie completata si care pot fi ascunse.</a:t>
            </a:r>
          </a:p>
          <a:p>
            <a:pPr>
              <a:buNone/>
            </a:pPr>
            <a:endParaRPr lang="ro-RO" b="1"/>
          </a:p>
          <a:p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o-RO" b="1" smtClean="0">
                <a:solidFill>
                  <a:schemeClr val="tx2">
                    <a:lumMod val="75000"/>
                  </a:schemeClr>
                </a:solidFill>
              </a:rPr>
              <a:t>Puncte Slabe:</a:t>
            </a:r>
          </a:p>
          <a:p>
            <a:pPr>
              <a:buFont typeface="Wingdings" pitchFamily="2" charset="2"/>
              <a:buChar char="§"/>
            </a:pPr>
            <a:r>
              <a:rPr lang="pt-BR" smtClean="0"/>
              <a:t>Programul nu face poze ecranului.</a:t>
            </a:r>
          </a:p>
          <a:p>
            <a:pPr>
              <a:buFont typeface="Wingdings" pitchFamily="2" charset="2"/>
              <a:buChar char="§"/>
            </a:pPr>
            <a:r>
              <a:rPr lang="it-IT" smtClean="0"/>
              <a:t>Inregistrarile si rapoartele nu pot fi trimise pe email.</a:t>
            </a:r>
          </a:p>
          <a:p>
            <a:pPr>
              <a:buFont typeface="Wingdings" pitchFamily="2" charset="2"/>
              <a:buChar char="§"/>
            </a:pPr>
            <a:r>
              <a:rPr lang="it-IT" smtClean="0"/>
              <a:t>Nu restrictioneaza accesul la fisiere si directoare.</a:t>
            </a:r>
          </a:p>
          <a:p>
            <a:pPr>
              <a:buFont typeface="Wingdings" pitchFamily="2" charset="2"/>
              <a:buChar char="§"/>
            </a:pPr>
            <a:r>
              <a:rPr lang="ro-RO" smtClean="0"/>
              <a:t>Nu se poate seta pentru fiecare utilizator in parte. Setarile se aplica pentru toti</a:t>
            </a:r>
            <a:r>
              <a:rPr lang="en-US" smtClean="0"/>
              <a:t> </a:t>
            </a:r>
            <a:r>
              <a:rPr lang="ro-RO" smtClean="0"/>
              <a:t>utilizatorii.</a:t>
            </a:r>
          </a:p>
          <a:p>
            <a:pPr>
              <a:buFont typeface="Wingdings" pitchFamily="2" charset="2"/>
              <a:buChar char="§"/>
            </a:pPr>
            <a:r>
              <a:rPr lang="it-IT" smtClean="0"/>
              <a:t>Interfata programului se prezinta doar in limba engleza si nu are optiune pentru alte </a:t>
            </a:r>
            <a:r>
              <a:rPr lang="ro-RO" smtClean="0"/>
              <a:t>limbi.</a:t>
            </a:r>
          </a:p>
          <a:p>
            <a:pPr>
              <a:buFont typeface="Wingdings" pitchFamily="2" charset="2"/>
              <a:buChar char="§"/>
            </a:pPr>
            <a:r>
              <a:rPr lang="ro-RO" smtClean="0"/>
              <a:t>Restrictionarea de timp se refera doar la timpul petrecut pe internet. Nu exista</a:t>
            </a:r>
            <a:r>
              <a:rPr lang="en-US" smtClean="0"/>
              <a:t> </a:t>
            </a:r>
            <a:r>
              <a:rPr lang="ro-RO" smtClean="0"/>
              <a:t>posibilitatea de a limita accesul la calculator.</a:t>
            </a:r>
          </a:p>
          <a:p>
            <a:pPr>
              <a:buNone/>
            </a:pPr>
            <a:endParaRPr lang="en-US" b="1" smtClean="0"/>
          </a:p>
          <a:p>
            <a:pPr>
              <a:buNone/>
            </a:pPr>
            <a:r>
              <a:rPr lang="ro-RO" b="1" smtClean="0">
                <a:solidFill>
                  <a:schemeClr val="tx2">
                    <a:lumMod val="75000"/>
                  </a:schemeClr>
                </a:solidFill>
              </a:rPr>
              <a:t>OBSERVATII:</a:t>
            </a:r>
          </a:p>
          <a:p>
            <a:pPr>
              <a:buFont typeface="Wingdings" pitchFamily="2" charset="2"/>
              <a:buChar char="§"/>
            </a:pPr>
            <a:r>
              <a:rPr lang="it-IT" smtClean="0"/>
              <a:t>Programul este gratuit pentru un an de zile si functioneaza in Vista.</a:t>
            </a:r>
          </a:p>
          <a:p>
            <a:pPr>
              <a:buFont typeface="Wingdings" pitchFamily="2" charset="2"/>
              <a:buChar char="§"/>
            </a:pPr>
            <a:r>
              <a:rPr lang="ro-RO" b="1" smtClean="0"/>
              <a:t>Pe o scara de la 1 la 10 nota echipei Sigur.Info este 7.</a:t>
            </a:r>
            <a:endParaRPr lang="ro-RO"/>
          </a:p>
        </p:txBody>
      </p:sp>
      <p:sp>
        <p:nvSpPr>
          <p:cNvPr id="4" name="Titlu 1"/>
          <p:cNvSpPr>
            <a:spLocks noGrp="1"/>
          </p:cNvSpPr>
          <p:nvPr>
            <p:ph type="title"/>
          </p:nvPr>
        </p:nvSpPr>
        <p:spPr>
          <a:xfrm>
            <a:off x="457200" y="1591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smtClean="0">
                <a:solidFill>
                  <a:srgbClr val="FFC000"/>
                </a:solidFill>
              </a:rPr>
              <a:t>Blue Coat K9 Web Protection</a:t>
            </a:r>
            <a:br>
              <a:rPr lang="en-US" b="1" smtClean="0">
                <a:solidFill>
                  <a:srgbClr val="FFC000"/>
                </a:solidFill>
              </a:rPr>
            </a:br>
            <a:r>
              <a:rPr lang="it-IT" sz="1800" smtClean="0">
                <a:solidFill>
                  <a:srgbClr val="FFC000"/>
                </a:solidFill>
              </a:rPr>
              <a:t>Link: </a:t>
            </a:r>
            <a:r>
              <a:rPr lang="ro-RO" sz="1800" smtClean="0">
                <a:solidFill>
                  <a:srgbClr val="FFC000"/>
                </a:solidFill>
              </a:rPr>
              <a:t>http://www1.k9webprotection.com/</a:t>
            </a:r>
            <a:r>
              <a:rPr lang="ro-RO" sz="2000" smtClean="0">
                <a:solidFill>
                  <a:srgbClr val="FFC000"/>
                </a:solidFill>
              </a:rPr>
              <a:t/>
            </a:r>
            <a:br>
              <a:rPr lang="ro-RO" sz="2000" smtClean="0">
                <a:solidFill>
                  <a:srgbClr val="FFC000"/>
                </a:solidFill>
              </a:rPr>
            </a:br>
            <a:endParaRPr lang="ro-RO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120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o-RO" b="1" err="1" smtClean="0">
                <a:solidFill>
                  <a:srgbClr val="FFC000"/>
                </a:solidFill>
              </a:rPr>
              <a:t>Ez</a:t>
            </a:r>
            <a:r>
              <a:rPr lang="ro-RO" b="1" smtClean="0">
                <a:solidFill>
                  <a:srgbClr val="FFC000"/>
                </a:solidFill>
              </a:rPr>
              <a:t> Content Control</a:t>
            </a:r>
            <a:br>
              <a:rPr lang="ro-RO" b="1" smtClean="0">
                <a:solidFill>
                  <a:srgbClr val="FFC000"/>
                </a:solidFill>
              </a:rPr>
            </a:br>
            <a:r>
              <a:rPr lang="it-IT" sz="2200" smtClean="0">
                <a:solidFill>
                  <a:srgbClr val="FFC000"/>
                </a:solidFill>
              </a:rPr>
              <a:t>Link: </a:t>
            </a:r>
            <a:r>
              <a:rPr lang="ro-RO" sz="2200" smtClean="0">
                <a:solidFill>
                  <a:srgbClr val="FFC000"/>
                </a:solidFill>
              </a:rPr>
              <a:t>http://www.yoursafetyguide.com/ez-parental-control.aspx</a:t>
            </a:r>
            <a:r>
              <a:rPr lang="ro-RO" smtClean="0">
                <a:solidFill>
                  <a:srgbClr val="FFC000"/>
                </a:solidFill>
              </a:rPr>
              <a:t/>
            </a:r>
            <a:br>
              <a:rPr lang="ro-RO" smtClean="0">
                <a:solidFill>
                  <a:srgbClr val="FFC000"/>
                </a:solidFill>
              </a:rPr>
            </a:br>
            <a:endParaRPr lang="ro-RO">
              <a:solidFill>
                <a:srgbClr val="FFC000"/>
              </a:solidFill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o-RO" b="1" smtClean="0">
                <a:solidFill>
                  <a:schemeClr val="tx2">
                    <a:lumMod val="75000"/>
                  </a:schemeClr>
                </a:solidFill>
              </a:rPr>
              <a:t>Puncte </a:t>
            </a:r>
            <a:r>
              <a:rPr lang="ro-RO" b="1">
                <a:solidFill>
                  <a:schemeClr val="tx2">
                    <a:lumMod val="75000"/>
                  </a:schemeClr>
                </a:solidFill>
              </a:rPr>
              <a:t>Forte:</a:t>
            </a:r>
          </a:p>
          <a:p>
            <a:pPr marL="514350" indent="-514350">
              <a:buFont typeface="+mj-lt"/>
              <a:buAutoNum type="arabicPeriod"/>
            </a:pPr>
            <a:r>
              <a:rPr lang="ro-RO" smtClean="0"/>
              <a:t>Permite </a:t>
            </a:r>
            <a:r>
              <a:rPr lang="ro-RO"/>
              <a:t>blocarea tuturor proceselor din calculator</a:t>
            </a:r>
            <a:r>
              <a:rPr lang="ro-RO" smtClean="0"/>
              <a:t>.</a:t>
            </a:r>
            <a:endParaRPr lang="ro-RO"/>
          </a:p>
          <a:p>
            <a:pPr marL="514350" indent="-514350">
              <a:buFont typeface="+mj-lt"/>
              <a:buAutoNum type="arabicPeriod"/>
            </a:pPr>
            <a:r>
              <a:rPr lang="it-IT" smtClean="0"/>
              <a:t>Permite </a:t>
            </a:r>
            <a:r>
              <a:rPr lang="it-IT"/>
              <a:t>adaugarea </a:t>
            </a:r>
            <a:r>
              <a:rPr lang="it-IT" smtClean="0"/>
              <a:t>programelor </a:t>
            </a:r>
            <a:r>
              <a:rPr lang="it-IT"/>
              <a:t>instalate in calculator in lista neagra.</a:t>
            </a:r>
          </a:p>
          <a:p>
            <a:pPr marL="514350" indent="-514350">
              <a:buFont typeface="+mj-lt"/>
              <a:buAutoNum type="arabicPeriod"/>
            </a:pPr>
            <a:r>
              <a:rPr lang="it-IT" smtClean="0"/>
              <a:t>Are </a:t>
            </a:r>
            <a:r>
              <a:rPr lang="it-IT"/>
              <a:t>sectiune pentru filtrarea cuvintelor cheie dorite si adrese web.</a:t>
            </a:r>
          </a:p>
          <a:p>
            <a:pPr marL="514350" indent="-514350">
              <a:buFont typeface="+mj-lt"/>
              <a:buAutoNum type="arabicPeriod"/>
            </a:pPr>
            <a:r>
              <a:rPr lang="it-IT" smtClean="0"/>
              <a:t>Face </a:t>
            </a:r>
            <a:r>
              <a:rPr lang="it-IT"/>
              <a:t>un istoric despre operatiunile facute pe calculator</a:t>
            </a:r>
            <a:r>
              <a:rPr lang="it-IT" smtClean="0"/>
              <a:t>.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o-RO" b="1" smtClean="0">
                <a:solidFill>
                  <a:schemeClr val="tx2">
                    <a:lumMod val="75000"/>
                  </a:schemeClr>
                </a:solidFill>
              </a:rPr>
              <a:t>Puncte Slabe:</a:t>
            </a:r>
          </a:p>
          <a:p>
            <a:pPr>
              <a:buFont typeface="Wingdings" pitchFamily="2" charset="2"/>
              <a:buChar char="§"/>
            </a:pPr>
            <a:r>
              <a:rPr lang="ro-RO" smtClean="0"/>
              <a:t>Nu exista o sectiune pentru temporizarea si monitorizarea calculatorului sau a</a:t>
            </a:r>
            <a:r>
              <a:rPr lang="en-US" smtClean="0"/>
              <a:t> </a:t>
            </a:r>
            <a:r>
              <a:rPr lang="ro-RO" smtClean="0"/>
              <a:t>activitatii pe internet.</a:t>
            </a:r>
          </a:p>
          <a:p>
            <a:pPr>
              <a:buFont typeface="Wingdings" pitchFamily="2" charset="2"/>
              <a:buChar char="§"/>
            </a:pPr>
            <a:r>
              <a:rPr lang="it-IT" smtClean="0"/>
              <a:t>Interfata programului se prezinta doar in limba engleza si nu are optiune pentru alte </a:t>
            </a:r>
            <a:r>
              <a:rPr lang="ro-RO" smtClean="0"/>
              <a:t>limbi.</a:t>
            </a:r>
          </a:p>
          <a:p>
            <a:pPr>
              <a:buFont typeface="Wingdings" pitchFamily="2" charset="2"/>
              <a:buChar char="§"/>
            </a:pPr>
            <a:r>
              <a:rPr lang="en-US" smtClean="0"/>
              <a:t>P</a:t>
            </a:r>
            <a:r>
              <a:rPr lang="ro-RO" smtClean="0"/>
              <a:t>rogramul nu face inregistrari sau rapoarte pentru vizualizare sau pentrua fi trimise</a:t>
            </a:r>
            <a:r>
              <a:rPr lang="en-US" smtClean="0"/>
              <a:t> </a:t>
            </a:r>
            <a:r>
              <a:rPr lang="ro-RO" smtClean="0"/>
              <a:t>pe email.</a:t>
            </a:r>
          </a:p>
          <a:p>
            <a:pPr>
              <a:buFont typeface="Wingdings" pitchFamily="2" charset="2"/>
              <a:buChar char="§"/>
            </a:pPr>
            <a:r>
              <a:rPr lang="en-US" smtClean="0"/>
              <a:t>I</a:t>
            </a:r>
            <a:r>
              <a:rPr lang="ro-RO" smtClean="0"/>
              <a:t>nterfata saracacioasa.</a:t>
            </a:r>
          </a:p>
          <a:p>
            <a:pPr>
              <a:buFont typeface="Wingdings" pitchFamily="2" charset="2"/>
              <a:buChar char="§"/>
            </a:pPr>
            <a:r>
              <a:rPr lang="ro-RO" smtClean="0"/>
              <a:t>Nu poate fi setat separat pentru fiecare cont de utilizator.</a:t>
            </a:r>
          </a:p>
          <a:p>
            <a:pPr>
              <a:buNone/>
            </a:pPr>
            <a:r>
              <a:rPr lang="ro-RO" b="1" smtClean="0">
                <a:solidFill>
                  <a:schemeClr val="tx2">
                    <a:lumMod val="75000"/>
                  </a:schemeClr>
                </a:solidFill>
              </a:rPr>
              <a:t>OBSERVATII:</a:t>
            </a:r>
          </a:p>
          <a:p>
            <a:pPr>
              <a:buFont typeface="Wingdings" pitchFamily="2" charset="2"/>
              <a:buChar char="§"/>
            </a:pPr>
            <a:r>
              <a:rPr lang="it-IT" smtClean="0"/>
              <a:t>Programul nu este gratuit si functioneaza in Vista.</a:t>
            </a:r>
          </a:p>
          <a:p>
            <a:pPr>
              <a:buNone/>
            </a:pPr>
            <a:endParaRPr lang="en-US" b="1" smtClean="0"/>
          </a:p>
          <a:p>
            <a:pPr>
              <a:buNone/>
            </a:pPr>
            <a:r>
              <a:rPr lang="ro-RO" b="1" smtClean="0"/>
              <a:t>Pe o scara de la 1 la 10 nota echipei Sigur.Info este 6.</a:t>
            </a:r>
          </a:p>
          <a:p>
            <a:endParaRPr lang="de-DE" smtClean="0"/>
          </a:p>
          <a:p>
            <a:endParaRPr lang="ro-RO" smtClean="0"/>
          </a:p>
          <a:p>
            <a:endParaRPr lang="ro-RO"/>
          </a:p>
        </p:txBody>
      </p:sp>
      <p:sp>
        <p:nvSpPr>
          <p:cNvPr id="4" name="Titlu 1"/>
          <p:cNvSpPr>
            <a:spLocks noGrp="1"/>
          </p:cNvSpPr>
          <p:nvPr>
            <p:ph type="title"/>
          </p:nvPr>
        </p:nvSpPr>
        <p:spPr>
          <a:xfrm>
            <a:off x="457200" y="120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o-RO" b="1" err="1" smtClean="0">
                <a:solidFill>
                  <a:srgbClr val="FFC000"/>
                </a:solidFill>
              </a:rPr>
              <a:t>Ez</a:t>
            </a:r>
            <a:r>
              <a:rPr lang="ro-RO" b="1" smtClean="0">
                <a:solidFill>
                  <a:srgbClr val="FFC000"/>
                </a:solidFill>
              </a:rPr>
              <a:t> Content Control</a:t>
            </a:r>
            <a:br>
              <a:rPr lang="ro-RO" b="1" smtClean="0">
                <a:solidFill>
                  <a:srgbClr val="FFC000"/>
                </a:solidFill>
              </a:rPr>
            </a:br>
            <a:r>
              <a:rPr lang="it-IT" sz="2200" smtClean="0">
                <a:solidFill>
                  <a:srgbClr val="FFC000"/>
                </a:solidFill>
              </a:rPr>
              <a:t>Link: </a:t>
            </a:r>
            <a:r>
              <a:rPr lang="ro-RO" sz="2200" smtClean="0">
                <a:solidFill>
                  <a:srgbClr val="FFC000"/>
                </a:solidFill>
              </a:rPr>
              <a:t>http://www.yoursafetyguide.com/ez-parental-control.aspx</a:t>
            </a:r>
            <a:r>
              <a:rPr lang="ro-RO" smtClean="0">
                <a:solidFill>
                  <a:srgbClr val="FFC000"/>
                </a:solidFill>
              </a:rPr>
              <a:t/>
            </a:r>
            <a:br>
              <a:rPr lang="ro-RO" smtClean="0">
                <a:solidFill>
                  <a:srgbClr val="FFC000"/>
                </a:solidFill>
              </a:rPr>
            </a:br>
            <a:endParaRPr lang="ro-RO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11101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o-RO" b="1" smtClean="0">
                <a:solidFill>
                  <a:srgbClr val="FFC000"/>
                </a:solidFill>
              </a:rPr>
              <a:t>B </a:t>
            </a:r>
            <a:r>
              <a:rPr lang="ro-RO" b="1" err="1" smtClean="0">
                <a:solidFill>
                  <a:srgbClr val="FFC000"/>
                </a:solidFill>
              </a:rPr>
              <a:t>Gone</a:t>
            </a:r>
            <a:r>
              <a:rPr lang="ro-RO" b="1" smtClean="0">
                <a:solidFill>
                  <a:srgbClr val="FFC000"/>
                </a:solidFill>
              </a:rPr>
              <a:t/>
            </a:r>
            <a:br>
              <a:rPr lang="ro-RO" b="1" smtClean="0">
                <a:solidFill>
                  <a:srgbClr val="FFC000"/>
                </a:solidFill>
              </a:rPr>
            </a:br>
            <a:r>
              <a:rPr lang="it-IT" sz="2000" smtClean="0">
                <a:solidFill>
                  <a:srgbClr val="FFC000"/>
                </a:solidFill>
              </a:rPr>
              <a:t>Link: </a:t>
            </a:r>
            <a:r>
              <a:rPr lang="ro-RO" sz="2000" smtClean="0">
                <a:solidFill>
                  <a:srgbClr val="FFC000"/>
                </a:solidFill>
              </a:rPr>
              <a:t>http://support.it-mate.co.uk/?mode=Products&amp;p=bgone</a:t>
            </a:r>
            <a:r>
              <a:rPr lang="ro-RO" smtClean="0">
                <a:solidFill>
                  <a:srgbClr val="FFC000"/>
                </a:solidFill>
              </a:rPr>
              <a:t/>
            </a:r>
            <a:br>
              <a:rPr lang="ro-RO" smtClean="0">
                <a:solidFill>
                  <a:srgbClr val="FFC000"/>
                </a:solidFill>
              </a:rPr>
            </a:br>
            <a:endParaRPr lang="ro-RO">
              <a:solidFill>
                <a:srgbClr val="FFC000"/>
              </a:solidFill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57200" y="1196752"/>
            <a:ext cx="8435280" cy="518457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o-RO" b="1" smtClean="0">
                <a:solidFill>
                  <a:schemeClr val="tx2">
                    <a:lumMod val="75000"/>
                  </a:schemeClr>
                </a:solidFill>
              </a:rPr>
              <a:t>Puncte </a:t>
            </a:r>
            <a:r>
              <a:rPr lang="ro-RO" b="1">
                <a:solidFill>
                  <a:schemeClr val="tx2">
                    <a:lumMod val="75000"/>
                  </a:schemeClr>
                </a:solidFill>
              </a:rPr>
              <a:t>Forte:</a:t>
            </a:r>
          </a:p>
          <a:p>
            <a:pPr marL="514350" indent="-514350">
              <a:buFont typeface="+mj-lt"/>
              <a:buAutoNum type="arabicPeriod"/>
            </a:pPr>
            <a:r>
              <a:rPr lang="ro-RO" smtClean="0"/>
              <a:t>Inchide </a:t>
            </a:r>
            <a:r>
              <a:rPr lang="ro-RO" err="1"/>
              <a:t>browser-ul</a:t>
            </a:r>
            <a:r>
              <a:rPr lang="ro-RO"/>
              <a:t> de internet daca </a:t>
            </a:r>
            <a:r>
              <a:rPr lang="ro-RO" err="1"/>
              <a:t>gaseste</a:t>
            </a:r>
            <a:r>
              <a:rPr lang="ro-RO"/>
              <a:t> </a:t>
            </a:r>
            <a:r>
              <a:rPr lang="ro-RO" err="1"/>
              <a:t>continut</a:t>
            </a:r>
            <a:r>
              <a:rPr lang="ro-RO"/>
              <a:t> </a:t>
            </a:r>
            <a:r>
              <a:rPr lang="ro-RO" smtClean="0"/>
              <a:t>neadecvat</a:t>
            </a:r>
            <a:r>
              <a:rPr lang="en-US" smtClean="0"/>
              <a:t>,</a:t>
            </a:r>
            <a:r>
              <a:rPr lang="ro-RO" smtClean="0"/>
              <a:t> </a:t>
            </a:r>
            <a:r>
              <a:rPr lang="ro-RO" err="1"/>
              <a:t>actiune</a:t>
            </a:r>
            <a:r>
              <a:rPr lang="ro-RO"/>
              <a:t> care </a:t>
            </a:r>
            <a:r>
              <a:rPr lang="ro-RO" smtClean="0"/>
              <a:t>poate</a:t>
            </a:r>
            <a:r>
              <a:rPr lang="en-US" smtClean="0"/>
              <a:t> </a:t>
            </a:r>
            <a:r>
              <a:rPr lang="it-IT" smtClean="0"/>
              <a:t>deveni suparatoare </a:t>
            </a:r>
            <a:r>
              <a:rPr lang="it-IT"/>
              <a:t>pentru utilizatorul insistent.</a:t>
            </a:r>
          </a:p>
          <a:p>
            <a:pPr marL="514350" indent="-514350">
              <a:buFont typeface="+mj-lt"/>
              <a:buAutoNum type="arabicPeriod"/>
            </a:pPr>
            <a:r>
              <a:rPr lang="it-IT" smtClean="0"/>
              <a:t>Accesul </a:t>
            </a:r>
            <a:r>
              <a:rPr lang="it-IT"/>
              <a:t>la program si setari e protejat de parola.</a:t>
            </a:r>
          </a:p>
          <a:p>
            <a:pPr marL="514350" indent="-514350">
              <a:buFont typeface="+mj-lt"/>
              <a:buAutoNum type="arabicPeriod"/>
            </a:pPr>
            <a:r>
              <a:rPr lang="ro-RO" smtClean="0"/>
              <a:t>Filtrarea </a:t>
            </a:r>
            <a:r>
              <a:rPr lang="ro-RO"/>
              <a:t>se face doar </a:t>
            </a:r>
            <a:r>
              <a:rPr lang="ro-RO" err="1"/>
              <a:t>dupa</a:t>
            </a:r>
            <a:r>
              <a:rPr lang="ro-RO"/>
              <a:t> cuvinte, fraze sau grupe de cuvinte care se </a:t>
            </a:r>
            <a:r>
              <a:rPr lang="ro-RO" err="1"/>
              <a:t>regasesc</a:t>
            </a:r>
            <a:r>
              <a:rPr lang="ro-RO"/>
              <a:t> </a:t>
            </a:r>
            <a:r>
              <a:rPr lang="ro-RO" smtClean="0"/>
              <a:t>in</a:t>
            </a:r>
            <a:r>
              <a:rPr lang="en-US" smtClean="0"/>
              <a:t> </a:t>
            </a:r>
            <a:r>
              <a:rPr lang="it-IT" smtClean="0"/>
              <a:t>program </a:t>
            </a:r>
            <a:r>
              <a:rPr lang="it-IT"/>
              <a:t>ca liste negre sau albe, si pot fi completate cu cuvinte noi.</a:t>
            </a:r>
          </a:p>
          <a:p>
            <a:pPr>
              <a:buNone/>
            </a:pPr>
            <a:r>
              <a:rPr lang="ro-RO" b="1">
                <a:solidFill>
                  <a:schemeClr val="tx2">
                    <a:lumMod val="75000"/>
                  </a:schemeClr>
                </a:solidFill>
              </a:rPr>
              <a:t>Puncte Slabe:</a:t>
            </a:r>
          </a:p>
          <a:p>
            <a:pPr>
              <a:buFont typeface="Wingdings" pitchFamily="2" charset="2"/>
              <a:buChar char="§"/>
            </a:pPr>
            <a:r>
              <a:rPr lang="it-IT" smtClean="0"/>
              <a:t>Inregistrarile </a:t>
            </a:r>
            <a:r>
              <a:rPr lang="it-IT"/>
              <a:t>pe care zice ca le face programul nu pot fi gasite.</a:t>
            </a:r>
          </a:p>
          <a:p>
            <a:pPr>
              <a:buFont typeface="Wingdings" pitchFamily="2" charset="2"/>
              <a:buChar char="§"/>
            </a:pPr>
            <a:r>
              <a:rPr lang="ro-RO" smtClean="0"/>
              <a:t>Filtrarea </a:t>
            </a:r>
            <a:r>
              <a:rPr lang="ro-RO"/>
              <a:t>o face doar pentru </a:t>
            </a:r>
            <a:r>
              <a:rPr lang="ro-RO" smtClean="0"/>
              <a:t>Internet Explorer. </a:t>
            </a:r>
            <a:r>
              <a:rPr lang="ro-RO"/>
              <a:t>Pentru </a:t>
            </a:r>
            <a:r>
              <a:rPr lang="ro-RO" smtClean="0"/>
              <a:t>celelalte</a:t>
            </a:r>
            <a:r>
              <a:rPr lang="en-US" smtClean="0"/>
              <a:t> </a:t>
            </a:r>
            <a:r>
              <a:rPr lang="ro-RO" smtClean="0"/>
              <a:t>browser-e </a:t>
            </a:r>
            <a:r>
              <a:rPr lang="ro-RO"/>
              <a:t>filtrarea nu </a:t>
            </a:r>
            <a:r>
              <a:rPr lang="ro-RO" err="1"/>
              <a:t>functioneaza</a:t>
            </a:r>
            <a:r>
              <a:rPr lang="ro-RO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ro-RO" smtClean="0"/>
              <a:t>Interfata saracacioasa</a:t>
            </a:r>
            <a:r>
              <a:rPr lang="en-US" smtClean="0"/>
              <a:t> - </a:t>
            </a:r>
            <a:r>
              <a:rPr lang="it-IT" smtClean="0"/>
              <a:t>doar </a:t>
            </a:r>
            <a:r>
              <a:rPr lang="it-IT"/>
              <a:t>in limba engleza </a:t>
            </a:r>
            <a:r>
              <a:rPr lang="it-IT" smtClean="0"/>
              <a:t>- fara optiune </a:t>
            </a:r>
            <a:r>
              <a:rPr lang="it-IT"/>
              <a:t>pentru </a:t>
            </a:r>
            <a:r>
              <a:rPr lang="it-IT" smtClean="0"/>
              <a:t>alte </a:t>
            </a:r>
            <a:r>
              <a:rPr lang="ro-RO" smtClean="0"/>
              <a:t>limbi</a:t>
            </a:r>
            <a:r>
              <a:rPr lang="ro-RO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pt-BR" smtClean="0"/>
              <a:t>Nu </a:t>
            </a:r>
            <a:r>
              <a:rPr lang="pt-BR"/>
              <a:t>exista o sectiune pentru temporizarea sau monitorizarea calculatorului </a:t>
            </a:r>
            <a:r>
              <a:rPr lang="pt-BR" smtClean="0"/>
              <a:t>ori </a:t>
            </a:r>
            <a:r>
              <a:rPr lang="ro-RO" smtClean="0"/>
              <a:t>activitatii </a:t>
            </a:r>
            <a:r>
              <a:rPr lang="ro-RO"/>
              <a:t>pe internet.</a:t>
            </a:r>
          </a:p>
          <a:p>
            <a:pPr>
              <a:buFont typeface="Wingdings" pitchFamily="2" charset="2"/>
              <a:buChar char="§"/>
            </a:pPr>
            <a:r>
              <a:rPr lang="ro-RO" smtClean="0"/>
              <a:t>Nu </a:t>
            </a:r>
            <a:r>
              <a:rPr lang="ro-RO" err="1"/>
              <a:t>ofera</a:t>
            </a:r>
            <a:r>
              <a:rPr lang="ro-RO"/>
              <a:t> posibilitatea de a trimite pe email </a:t>
            </a:r>
            <a:r>
              <a:rPr lang="ro-RO" err="1"/>
              <a:t>inregistrarile</a:t>
            </a:r>
            <a:r>
              <a:rPr lang="ro-RO"/>
              <a:t> </a:t>
            </a:r>
            <a:r>
              <a:rPr lang="ro-RO" err="1"/>
              <a:t>facute</a:t>
            </a:r>
            <a:r>
              <a:rPr lang="ro-RO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ro-RO" smtClean="0"/>
              <a:t>Nu </a:t>
            </a:r>
            <a:r>
              <a:rPr lang="ro-RO" err="1"/>
              <a:t>poste</a:t>
            </a:r>
            <a:r>
              <a:rPr lang="ro-RO"/>
              <a:t> fi setat pentru fiecare cont de utilizator definit in </a:t>
            </a:r>
            <a:r>
              <a:rPr lang="ro-RO" smtClean="0"/>
              <a:t>Windows.</a:t>
            </a:r>
            <a:endParaRPr lang="ro-RO"/>
          </a:p>
          <a:p>
            <a:pPr>
              <a:buNone/>
            </a:pPr>
            <a:endParaRPr lang="en-US" b="1" smtClean="0"/>
          </a:p>
          <a:p>
            <a:pPr>
              <a:buNone/>
            </a:pPr>
            <a:r>
              <a:rPr lang="ro-RO" b="1" smtClean="0">
                <a:solidFill>
                  <a:schemeClr val="tx2">
                    <a:lumMod val="75000"/>
                  </a:schemeClr>
                </a:solidFill>
              </a:rPr>
              <a:t>OBSERVATII</a:t>
            </a:r>
            <a:r>
              <a:rPr lang="ro-RO" b="1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r>
              <a:rPr lang="ro-RO">
                <a:solidFill>
                  <a:srgbClr val="FF0000"/>
                </a:solidFill>
              </a:rPr>
              <a:t>Programul este gratuit.</a:t>
            </a:r>
          </a:p>
          <a:p>
            <a:pPr>
              <a:buNone/>
            </a:pPr>
            <a:r>
              <a:rPr lang="ro-RO" b="1"/>
              <a:t>Pe o scara de la 1 la 10 nota echipei </a:t>
            </a:r>
            <a:r>
              <a:rPr lang="ro-RO" b="1" err="1"/>
              <a:t>Sigur.Info</a:t>
            </a:r>
            <a:r>
              <a:rPr lang="ro-RO" b="1"/>
              <a:t> este 3,5.</a:t>
            </a:r>
          </a:p>
          <a:p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Background"/>
          <p:cNvPicPr>
            <a:picLocks noChangeAspect="1" noChangeArrowheads="1"/>
          </p:cNvPicPr>
          <p:nvPr/>
        </p:nvPicPr>
        <p:blipFill>
          <a:blip r:embed="rId2" cstate="print"/>
          <a:srcRect b="80450"/>
          <a:stretch>
            <a:fillRect/>
          </a:stretch>
        </p:blipFill>
        <p:spPr bwMode="auto">
          <a:xfrm>
            <a:off x="0" y="0"/>
            <a:ext cx="9144000" cy="1340768"/>
          </a:xfrm>
          <a:prstGeom prst="rect">
            <a:avLst/>
          </a:prstGeom>
          <a:noFill/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627313" y="188913"/>
            <a:ext cx="42497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>
                <a:solidFill>
                  <a:srgbClr val="FF9900"/>
                </a:solidFill>
                <a:latin typeface="Garamond" pitchFamily="18" charset="0"/>
              </a:rPr>
              <a:t>GENERALITATI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395536" y="2204864"/>
            <a:ext cx="842486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1" err="1"/>
              <a:t>Programele</a:t>
            </a:r>
            <a:r>
              <a:rPr lang="en-US" sz="3200" b="1"/>
              <a:t> de </a:t>
            </a:r>
            <a:r>
              <a:rPr lang="en-US" sz="3200" b="1" err="1"/>
              <a:t>filtrare</a:t>
            </a:r>
            <a:r>
              <a:rPr lang="en-US" sz="3200" b="1"/>
              <a:t> </a:t>
            </a:r>
            <a:r>
              <a:rPr lang="en-US" sz="3200" err="1"/>
              <a:t>reprezinta</a:t>
            </a:r>
            <a:r>
              <a:rPr lang="en-US" sz="3200"/>
              <a:t> </a:t>
            </a:r>
            <a:r>
              <a:rPr lang="en-US" sz="3200" b="1" err="1" smtClean="0"/>
              <a:t>solu</a:t>
            </a:r>
            <a:r>
              <a:rPr lang="ro-RO" sz="3200" b="1" smtClean="0"/>
              <a:t>ţ</a:t>
            </a:r>
            <a:r>
              <a:rPr lang="en-US" sz="3200" b="1" err="1"/>
              <a:t>ia</a:t>
            </a:r>
            <a:r>
              <a:rPr lang="en-US" sz="3200" b="1"/>
              <a:t> de </a:t>
            </a:r>
            <a:r>
              <a:rPr lang="en-US" sz="3200" b="1" err="1"/>
              <a:t>baz</a:t>
            </a:r>
            <a:r>
              <a:rPr lang="ro-RO" sz="3200" b="1"/>
              <a:t>ă</a:t>
            </a:r>
            <a:r>
              <a:rPr lang="en-US" sz="3200"/>
              <a:t> </a:t>
            </a:r>
            <a:r>
              <a:rPr lang="en-US" sz="3200" err="1"/>
              <a:t>pentru</a:t>
            </a:r>
            <a:r>
              <a:rPr lang="en-US" sz="3200"/>
              <a:t> a </a:t>
            </a:r>
            <a:r>
              <a:rPr lang="en-US" sz="3200" err="1"/>
              <a:t>bloca</a:t>
            </a:r>
            <a:r>
              <a:rPr lang="en-US" sz="3200"/>
              <a:t> </a:t>
            </a:r>
            <a:r>
              <a:rPr lang="en-US" sz="3200" err="1"/>
              <a:t>accesul</a:t>
            </a:r>
            <a:r>
              <a:rPr lang="en-US" sz="3200"/>
              <a:t> </a:t>
            </a:r>
            <a:r>
              <a:rPr lang="en-US" sz="3200" err="1"/>
              <a:t>copiilor</a:t>
            </a:r>
            <a:r>
              <a:rPr lang="en-US" sz="3200"/>
              <a:t> la </a:t>
            </a:r>
            <a:r>
              <a:rPr lang="en-US" sz="3200" err="1"/>
              <a:t>anumite</a:t>
            </a:r>
            <a:r>
              <a:rPr lang="en-US" sz="3200"/>
              <a:t> site-</a:t>
            </a:r>
            <a:r>
              <a:rPr lang="en-US" sz="3200" err="1"/>
              <a:t>uri</a:t>
            </a:r>
            <a:r>
              <a:rPr lang="en-US" sz="3200"/>
              <a:t> </a:t>
            </a:r>
            <a:r>
              <a:rPr lang="en-US" sz="3200" err="1"/>
              <a:t>presupuse</a:t>
            </a:r>
            <a:r>
              <a:rPr lang="en-US" sz="3200"/>
              <a:t> a </a:t>
            </a:r>
            <a:r>
              <a:rPr lang="en-US" sz="3200" err="1"/>
              <a:t>avea</a:t>
            </a:r>
            <a:r>
              <a:rPr lang="en-US" sz="3200"/>
              <a:t> un con</a:t>
            </a:r>
            <a:r>
              <a:rPr lang="ro-RO" sz="3200"/>
              <a:t>ţ</a:t>
            </a:r>
            <a:r>
              <a:rPr lang="en-US" sz="3200" err="1"/>
              <a:t>inut</a:t>
            </a:r>
            <a:r>
              <a:rPr lang="en-US" sz="3200"/>
              <a:t> </a:t>
            </a:r>
            <a:r>
              <a:rPr lang="en-US" sz="3200" err="1"/>
              <a:t>ilegal</a:t>
            </a:r>
            <a:r>
              <a:rPr lang="en-US" sz="3200"/>
              <a:t> </a:t>
            </a:r>
            <a:r>
              <a:rPr lang="en-US" sz="3200" err="1"/>
              <a:t>sau</a:t>
            </a:r>
            <a:r>
              <a:rPr lang="en-US" sz="3200"/>
              <a:t> </a:t>
            </a:r>
            <a:r>
              <a:rPr lang="en-US" sz="3200" err="1"/>
              <a:t>daun</a:t>
            </a:r>
            <a:r>
              <a:rPr lang="ro-RO" sz="3200"/>
              <a:t>ă</a:t>
            </a:r>
            <a:r>
              <a:rPr lang="en-US" sz="3200"/>
              <a:t>tor </a:t>
            </a:r>
            <a:r>
              <a:rPr lang="en-US" sz="3200" smtClean="0"/>
              <a:t>pentru </a:t>
            </a:r>
            <a:r>
              <a:rPr lang="en-US" sz="3200"/>
              <a:t>v</a:t>
            </a:r>
            <a:r>
              <a:rPr lang="ro-RO" sz="3200" err="1"/>
              <a:t>ârsta</a:t>
            </a:r>
            <a:r>
              <a:rPr lang="ro-RO" sz="3200"/>
              <a:t> acestora</a:t>
            </a:r>
            <a:r>
              <a:rPr lang="en-US" sz="320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67544" y="13552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o-RO" b="1" smtClean="0">
                <a:solidFill>
                  <a:srgbClr val="FFC000"/>
                </a:solidFill>
              </a:rPr>
              <a:t>Parental Control Bar</a:t>
            </a:r>
            <a:br>
              <a:rPr lang="ro-RO" b="1" smtClean="0">
                <a:solidFill>
                  <a:srgbClr val="FFC000"/>
                </a:solidFill>
              </a:rPr>
            </a:br>
            <a:r>
              <a:rPr lang="it-IT" sz="2000" smtClean="0">
                <a:solidFill>
                  <a:srgbClr val="FFC000"/>
                </a:solidFill>
              </a:rPr>
              <a:t>Legatura spre site-ul oficial al producatorului: </a:t>
            </a:r>
            <a:r>
              <a:rPr lang="ro-RO" sz="2000" smtClean="0">
                <a:solidFill>
                  <a:srgbClr val="FFC000"/>
                </a:solidFill>
              </a:rPr>
              <a:t>http://www.parentalcontrolbar.org/</a:t>
            </a:r>
            <a:r>
              <a:rPr lang="ro-RO" smtClean="0">
                <a:solidFill>
                  <a:srgbClr val="FFC000"/>
                </a:solidFill>
              </a:rPr>
              <a:t/>
            </a:r>
            <a:br>
              <a:rPr lang="ro-RO" smtClean="0">
                <a:solidFill>
                  <a:srgbClr val="FFC000"/>
                </a:solidFill>
              </a:rPr>
            </a:br>
            <a:endParaRPr lang="ro-RO">
              <a:solidFill>
                <a:srgbClr val="FFC000"/>
              </a:solidFill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532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o-RO" sz="1600" b="1" smtClean="0">
                <a:solidFill>
                  <a:schemeClr val="tx2">
                    <a:lumMod val="75000"/>
                  </a:schemeClr>
                </a:solidFill>
              </a:rPr>
              <a:t>Puncte </a:t>
            </a:r>
            <a:r>
              <a:rPr lang="ro-RO" sz="1600" b="1">
                <a:solidFill>
                  <a:schemeClr val="tx2">
                    <a:lumMod val="75000"/>
                  </a:schemeClr>
                </a:solidFill>
              </a:rPr>
              <a:t>Forte:</a:t>
            </a:r>
          </a:p>
          <a:p>
            <a:r>
              <a:rPr lang="ro-RO" sz="1600"/>
              <a:t>1. </a:t>
            </a:r>
            <a:r>
              <a:rPr lang="ro-RO" sz="1600" err="1"/>
              <a:t>Beneficiaza</a:t>
            </a:r>
            <a:r>
              <a:rPr lang="ro-RO" sz="1600"/>
              <a:t> de o lista de site-uri acceptate, lista ce trebuie completata cu </a:t>
            </a:r>
            <a:r>
              <a:rPr lang="ro-RO" sz="1600" smtClean="0"/>
              <a:t>adrese</a:t>
            </a:r>
            <a:r>
              <a:rPr lang="en-US" sz="1600" smtClean="0"/>
              <a:t> </a:t>
            </a:r>
            <a:r>
              <a:rPr lang="ro-RO" sz="1600" smtClean="0"/>
              <a:t>permise</a:t>
            </a:r>
            <a:r>
              <a:rPr lang="ro-RO" sz="1600"/>
              <a:t>.</a:t>
            </a:r>
          </a:p>
          <a:p>
            <a:r>
              <a:rPr lang="ro-RO" sz="1600"/>
              <a:t>2. De asemenea are o lista de site-uri destinate </a:t>
            </a:r>
            <a:r>
              <a:rPr lang="ro-RO" sz="1600" err="1"/>
              <a:t>blocarii</a:t>
            </a:r>
            <a:r>
              <a:rPr lang="ro-RO" sz="1600"/>
              <a:t>, lista ce trebuie completata </a:t>
            </a:r>
            <a:r>
              <a:rPr lang="ro-RO" sz="1600" smtClean="0"/>
              <a:t>cu</a:t>
            </a:r>
            <a:r>
              <a:rPr lang="en-US" sz="1600" smtClean="0"/>
              <a:t> </a:t>
            </a:r>
            <a:r>
              <a:rPr lang="ro-RO" sz="1600" smtClean="0"/>
              <a:t>adrese </a:t>
            </a:r>
            <a:r>
              <a:rPr lang="ro-RO" sz="1600"/>
              <a:t>nepermise.</a:t>
            </a:r>
          </a:p>
          <a:p>
            <a:r>
              <a:rPr lang="ro-RO" sz="1600"/>
              <a:t>3. Are o lista de filtre pentru site-uri de baza de unde se poate alege ce filtre se </a:t>
            </a:r>
            <a:r>
              <a:rPr lang="ro-RO" sz="1600" smtClean="0"/>
              <a:t>pot</a:t>
            </a:r>
            <a:r>
              <a:rPr lang="en-US" sz="1600" smtClean="0"/>
              <a:t> </a:t>
            </a:r>
            <a:r>
              <a:rPr lang="ro-RO" sz="1600" smtClean="0"/>
              <a:t>activa</a:t>
            </a:r>
            <a:r>
              <a:rPr lang="ro-RO" sz="1600"/>
              <a:t>.</a:t>
            </a:r>
          </a:p>
          <a:p>
            <a:pPr>
              <a:buNone/>
            </a:pPr>
            <a:endParaRPr lang="en-US" sz="1600" b="1" smtClean="0"/>
          </a:p>
          <a:p>
            <a:pPr>
              <a:buNone/>
            </a:pPr>
            <a:r>
              <a:rPr lang="ro-RO" sz="1600" b="1" smtClean="0">
                <a:solidFill>
                  <a:schemeClr val="tx2">
                    <a:lumMod val="75000"/>
                  </a:schemeClr>
                </a:solidFill>
              </a:rPr>
              <a:t>Puncte </a:t>
            </a:r>
            <a:r>
              <a:rPr lang="ro-RO" sz="1600" b="1">
                <a:solidFill>
                  <a:schemeClr val="tx2">
                    <a:lumMod val="75000"/>
                  </a:schemeClr>
                </a:solidFill>
              </a:rPr>
              <a:t>Slabe:</a:t>
            </a:r>
          </a:p>
          <a:p>
            <a:r>
              <a:rPr lang="it-IT" sz="1600"/>
              <a:t>1. Programul se prezinta sub forma unei simple bara de unelte in browser.</a:t>
            </a:r>
          </a:p>
          <a:p>
            <a:r>
              <a:rPr lang="ro-RO" sz="1600"/>
              <a:t>2. Nu </a:t>
            </a:r>
            <a:r>
              <a:rPr lang="ro-RO" sz="1600" err="1"/>
              <a:t>functioneaza</a:t>
            </a:r>
            <a:r>
              <a:rPr lang="ro-RO" sz="1600"/>
              <a:t> pe toate versiunile de </a:t>
            </a:r>
            <a:r>
              <a:rPr lang="ro-RO" sz="1600" err="1"/>
              <a:t>Mozilla</a:t>
            </a:r>
            <a:r>
              <a:rPr lang="ro-RO" sz="1600"/>
              <a:t> </a:t>
            </a:r>
            <a:r>
              <a:rPr lang="ro-RO" sz="1600" err="1"/>
              <a:t>Firefox</a:t>
            </a:r>
            <a:r>
              <a:rPr lang="ro-RO" sz="1600"/>
              <a:t> sau alte </a:t>
            </a:r>
            <a:r>
              <a:rPr lang="ro-RO" sz="1600" err="1"/>
              <a:t>browser-e</a:t>
            </a:r>
            <a:r>
              <a:rPr lang="ro-RO" sz="1600"/>
              <a:t>.</a:t>
            </a:r>
          </a:p>
          <a:p>
            <a:r>
              <a:rPr lang="ro-RO" sz="1600"/>
              <a:t>3. Programul nu </a:t>
            </a:r>
            <a:r>
              <a:rPr lang="ro-RO" sz="1600" err="1"/>
              <a:t>genereaza</a:t>
            </a:r>
            <a:r>
              <a:rPr lang="ro-RO" sz="1600"/>
              <a:t> nici un fel de rapoarte asupra </a:t>
            </a:r>
            <a:r>
              <a:rPr lang="ro-RO" sz="1600" err="1"/>
              <a:t>activitatilor</a:t>
            </a:r>
            <a:r>
              <a:rPr lang="ro-RO" sz="1600"/>
              <a:t> </a:t>
            </a:r>
            <a:r>
              <a:rPr lang="ro-RO" sz="1600" err="1"/>
              <a:t>desfasurate</a:t>
            </a:r>
            <a:r>
              <a:rPr lang="ro-RO" sz="1600"/>
              <a:t> </a:t>
            </a:r>
            <a:r>
              <a:rPr lang="ro-RO" sz="1600" smtClean="0"/>
              <a:t>pe</a:t>
            </a:r>
            <a:r>
              <a:rPr lang="en-US" sz="1600" smtClean="0"/>
              <a:t> </a:t>
            </a:r>
            <a:r>
              <a:rPr lang="ro-RO" sz="1600" smtClean="0"/>
              <a:t>calculator</a:t>
            </a:r>
            <a:r>
              <a:rPr lang="ro-RO" sz="1600"/>
              <a:t>.</a:t>
            </a:r>
          </a:p>
          <a:p>
            <a:r>
              <a:rPr lang="it-IT" sz="1600"/>
              <a:t>4. Bara de unelte se prezinta doar in limba engleza neavand suport si pentru alte limbi.</a:t>
            </a:r>
          </a:p>
          <a:p>
            <a:r>
              <a:rPr lang="pt-BR" sz="1600"/>
              <a:t>5. Nu exista o sectiune de temporizare sau monitorizare a calculatorului sau activitatii </a:t>
            </a:r>
            <a:r>
              <a:rPr lang="pt-BR" sz="1600" smtClean="0"/>
              <a:t>pe </a:t>
            </a:r>
            <a:r>
              <a:rPr lang="ro-RO" sz="1600" smtClean="0"/>
              <a:t>internet</a:t>
            </a:r>
            <a:r>
              <a:rPr lang="ro-RO" sz="1600"/>
              <a:t>.</a:t>
            </a:r>
          </a:p>
          <a:p>
            <a:r>
              <a:rPr lang="ro-RO" sz="1600"/>
              <a:t>6. Nu poate fi setat pentru fiecare cont de utilizator din </a:t>
            </a:r>
            <a:r>
              <a:rPr lang="ro-RO" sz="1600" err="1"/>
              <a:t>windows</a:t>
            </a:r>
            <a:r>
              <a:rPr lang="ro-RO" sz="1600"/>
              <a:t>.</a:t>
            </a:r>
          </a:p>
          <a:p>
            <a:pPr>
              <a:buNone/>
            </a:pPr>
            <a:endParaRPr lang="en-US" sz="1600" b="1" smtClean="0"/>
          </a:p>
          <a:p>
            <a:pPr>
              <a:buNone/>
            </a:pPr>
            <a:r>
              <a:rPr lang="ro-RO" sz="1600" b="1" smtClean="0">
                <a:solidFill>
                  <a:schemeClr val="tx2">
                    <a:lumMod val="75000"/>
                  </a:schemeClr>
                </a:solidFill>
              </a:rPr>
              <a:t>OBSERVATII</a:t>
            </a:r>
            <a:r>
              <a:rPr lang="ro-RO" sz="1600" b="1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r>
              <a:rPr lang="ro-RO" sz="1600"/>
              <a:t>Programul este </a:t>
            </a:r>
            <a:r>
              <a:rPr lang="ro-RO" sz="1600">
                <a:solidFill>
                  <a:srgbClr val="FF0000"/>
                </a:solidFill>
              </a:rPr>
              <a:t>gratuit</a:t>
            </a:r>
            <a:r>
              <a:rPr lang="ro-RO" sz="1600"/>
              <a:t>.</a:t>
            </a:r>
          </a:p>
          <a:p>
            <a:pPr>
              <a:buNone/>
            </a:pPr>
            <a:endParaRPr lang="en-US" sz="1600" b="1" smtClean="0"/>
          </a:p>
          <a:p>
            <a:pPr>
              <a:buNone/>
            </a:pPr>
            <a:r>
              <a:rPr lang="ro-RO" sz="1600" b="1" smtClean="0"/>
              <a:t>Pe </a:t>
            </a:r>
            <a:r>
              <a:rPr lang="ro-RO" sz="1600" b="1"/>
              <a:t>o scara de la 1 la 10 nota echipei </a:t>
            </a:r>
            <a:r>
              <a:rPr lang="ro-RO" sz="1600" b="1" err="1"/>
              <a:t>Sigur.Info</a:t>
            </a:r>
            <a:r>
              <a:rPr lang="ro-RO" sz="1600" b="1"/>
              <a:t> este 3.</a:t>
            </a:r>
          </a:p>
          <a:p>
            <a:endParaRPr lang="ro-RO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1591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o-RO" b="1" err="1" smtClean="0">
                <a:solidFill>
                  <a:srgbClr val="FFC000"/>
                </a:solidFill>
              </a:rPr>
              <a:t>Smart</a:t>
            </a:r>
            <a:r>
              <a:rPr lang="ro-RO" b="1" smtClean="0">
                <a:solidFill>
                  <a:srgbClr val="FFC000"/>
                </a:solidFill>
              </a:rPr>
              <a:t> Parental Control</a:t>
            </a:r>
            <a:br>
              <a:rPr lang="ro-RO" b="1" smtClean="0">
                <a:solidFill>
                  <a:srgbClr val="FFC000"/>
                </a:solidFill>
              </a:rPr>
            </a:br>
            <a:r>
              <a:rPr lang="it-IT" sz="1600" smtClean="0">
                <a:solidFill>
                  <a:srgbClr val="FFC000"/>
                </a:solidFill>
              </a:rPr>
              <a:t>Legatura spre site-ul oficial al producatorului: h</a:t>
            </a:r>
            <a:r>
              <a:rPr lang="ro-RO" sz="1600" smtClean="0">
                <a:solidFill>
                  <a:srgbClr val="FFC000"/>
                </a:solidFill>
              </a:rPr>
              <a:t>ttp://www.smartpctools.com/parental_control/</a:t>
            </a:r>
            <a:r>
              <a:rPr lang="ro-RO" smtClean="0">
                <a:solidFill>
                  <a:srgbClr val="FFC000"/>
                </a:solidFill>
              </a:rPr>
              <a:t/>
            </a:r>
            <a:br>
              <a:rPr lang="ro-RO" smtClean="0">
                <a:solidFill>
                  <a:srgbClr val="FFC000"/>
                </a:solidFill>
              </a:rPr>
            </a:br>
            <a:endParaRPr lang="ro-RO">
              <a:solidFill>
                <a:srgbClr val="FFC000"/>
              </a:solidFill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o-RO" b="1" smtClean="0">
                <a:solidFill>
                  <a:schemeClr val="tx2">
                    <a:lumMod val="75000"/>
                  </a:schemeClr>
                </a:solidFill>
              </a:rPr>
              <a:t>Puncte </a:t>
            </a:r>
            <a:r>
              <a:rPr lang="ro-RO" b="1">
                <a:solidFill>
                  <a:schemeClr val="tx2">
                    <a:lumMod val="75000"/>
                  </a:schemeClr>
                </a:solidFill>
              </a:rPr>
              <a:t>Forte:</a:t>
            </a:r>
          </a:p>
          <a:p>
            <a:pPr marL="514350" indent="-514350">
              <a:buFont typeface="+mj-lt"/>
              <a:buAutoNum type="arabicPeriod"/>
            </a:pPr>
            <a:r>
              <a:rPr lang="it-IT" smtClean="0"/>
              <a:t>Accesul </a:t>
            </a:r>
            <a:r>
              <a:rPr lang="it-IT"/>
              <a:t>la program si setari e protejat de parola.</a:t>
            </a:r>
          </a:p>
          <a:p>
            <a:pPr marL="514350" indent="-514350">
              <a:buFont typeface="+mj-lt"/>
              <a:buAutoNum type="arabicPeriod"/>
            </a:pPr>
            <a:r>
              <a:rPr lang="ro-RO" smtClean="0"/>
              <a:t>Face </a:t>
            </a:r>
            <a:r>
              <a:rPr lang="ro-RO" err="1"/>
              <a:t>inregistrari</a:t>
            </a:r>
            <a:r>
              <a:rPr lang="ro-RO"/>
              <a:t> a programelor folosite.</a:t>
            </a:r>
          </a:p>
          <a:p>
            <a:pPr marL="514350" indent="-514350">
              <a:buFont typeface="+mj-lt"/>
              <a:buAutoNum type="arabicPeriod"/>
            </a:pPr>
            <a:r>
              <a:rPr lang="ro-RO" smtClean="0"/>
              <a:t>Ofera </a:t>
            </a:r>
            <a:r>
              <a:rPr lang="ro-RO"/>
              <a:t>posibilitatea de a face poze </a:t>
            </a:r>
            <a:r>
              <a:rPr lang="ro-RO" err="1"/>
              <a:t>desktopului</a:t>
            </a:r>
            <a:r>
              <a:rPr lang="ro-RO"/>
              <a:t> la intervale selectabile.</a:t>
            </a:r>
          </a:p>
          <a:p>
            <a:pPr marL="514350" indent="-514350">
              <a:buFont typeface="+mj-lt"/>
              <a:buAutoNum type="arabicPeriod"/>
            </a:pPr>
            <a:r>
              <a:rPr lang="ro-RO" smtClean="0"/>
              <a:t>Are </a:t>
            </a:r>
            <a:r>
              <a:rPr lang="ro-RO" err="1"/>
              <a:t>sectiune</a:t>
            </a:r>
            <a:r>
              <a:rPr lang="ro-RO"/>
              <a:t> pentru limitarea timpului petrecut la calculator.</a:t>
            </a:r>
          </a:p>
          <a:p>
            <a:pPr marL="514350" indent="-514350">
              <a:buFont typeface="+mj-lt"/>
              <a:buAutoNum type="arabicPeriod"/>
            </a:pPr>
            <a:r>
              <a:rPr lang="it-IT" smtClean="0"/>
              <a:t>Se </a:t>
            </a:r>
            <a:r>
              <a:rPr lang="it-IT"/>
              <a:t>poate bloca accesul programelor instalate pe calculator (in principiu orice </a:t>
            </a:r>
            <a:r>
              <a:rPr lang="it-IT" smtClean="0"/>
              <a:t>fisier </a:t>
            </a:r>
            <a:r>
              <a:rPr lang="ro-RO" smtClean="0"/>
              <a:t>executabil</a:t>
            </a:r>
            <a:r>
              <a:rPr lang="ro-RO"/>
              <a:t>).</a:t>
            </a:r>
          </a:p>
          <a:p>
            <a:pPr>
              <a:buNone/>
            </a:pPr>
            <a:r>
              <a:rPr lang="ro-RO" b="1">
                <a:solidFill>
                  <a:schemeClr val="tx2">
                    <a:lumMod val="75000"/>
                  </a:schemeClr>
                </a:solidFill>
              </a:rPr>
              <a:t>Puncte Slabe:</a:t>
            </a:r>
          </a:p>
          <a:p>
            <a:r>
              <a:rPr lang="ro-RO" smtClean="0"/>
              <a:t>Nu </a:t>
            </a:r>
            <a:r>
              <a:rPr lang="ro-RO" err="1"/>
              <a:t>functioneaza</a:t>
            </a:r>
            <a:r>
              <a:rPr lang="ro-RO"/>
              <a:t> filtrarea pentru paginile de internet cu </a:t>
            </a:r>
            <a:r>
              <a:rPr lang="ro-RO" err="1"/>
              <a:t>continut</a:t>
            </a:r>
            <a:r>
              <a:rPr lang="ro-RO"/>
              <a:t> nedorit.</a:t>
            </a:r>
          </a:p>
          <a:p>
            <a:r>
              <a:rPr lang="ro-RO" smtClean="0"/>
              <a:t>Evenimentele </a:t>
            </a:r>
            <a:r>
              <a:rPr lang="ro-RO" err="1"/>
              <a:t>inregistrate</a:t>
            </a:r>
            <a:r>
              <a:rPr lang="ro-RO"/>
              <a:t> pot fi </a:t>
            </a:r>
            <a:r>
              <a:rPr lang="ro-RO" err="1"/>
              <a:t>usor</a:t>
            </a:r>
            <a:r>
              <a:rPr lang="ro-RO"/>
              <a:t> </a:t>
            </a:r>
            <a:r>
              <a:rPr lang="ro-RO" err="1"/>
              <a:t>gasite</a:t>
            </a:r>
            <a:r>
              <a:rPr lang="ro-RO"/>
              <a:t> daca este setata </a:t>
            </a:r>
            <a:r>
              <a:rPr lang="ro-RO" err="1"/>
              <a:t>optiunea</a:t>
            </a:r>
            <a:r>
              <a:rPr lang="ro-RO"/>
              <a:t> pentru </a:t>
            </a:r>
            <a:r>
              <a:rPr lang="ro-RO" smtClean="0"/>
              <a:t>afisarea</a:t>
            </a:r>
            <a:r>
              <a:rPr lang="en-US" smtClean="0"/>
              <a:t> </a:t>
            </a:r>
            <a:r>
              <a:rPr lang="ro-RO" smtClean="0"/>
              <a:t>fisierelor </a:t>
            </a:r>
            <a:r>
              <a:rPr lang="ro-RO"/>
              <a:t>si directoarelor ascunse.</a:t>
            </a:r>
          </a:p>
          <a:p>
            <a:r>
              <a:rPr lang="it-IT" smtClean="0"/>
              <a:t>Interfata </a:t>
            </a:r>
            <a:r>
              <a:rPr lang="it-IT"/>
              <a:t>programului se prezinta doar in limba engleza si nu are optiune pentru </a:t>
            </a:r>
            <a:r>
              <a:rPr lang="it-IT" smtClean="0"/>
              <a:t>alte </a:t>
            </a:r>
            <a:r>
              <a:rPr lang="ro-RO" smtClean="0"/>
              <a:t>limbi</a:t>
            </a:r>
            <a:r>
              <a:rPr lang="ro-RO"/>
              <a:t>.</a:t>
            </a:r>
          </a:p>
          <a:p>
            <a:pPr>
              <a:buNone/>
            </a:pPr>
            <a:r>
              <a:rPr lang="ro-RO" b="1">
                <a:solidFill>
                  <a:schemeClr val="tx2">
                    <a:lumMod val="75000"/>
                  </a:schemeClr>
                </a:solidFill>
              </a:rPr>
              <a:t>OBSERVATII:</a:t>
            </a:r>
          </a:p>
          <a:p>
            <a:r>
              <a:rPr lang="ro-RO"/>
              <a:t>Programul este </a:t>
            </a:r>
            <a:r>
              <a:rPr lang="ro-RO">
                <a:solidFill>
                  <a:srgbClr val="FF0000"/>
                </a:solidFill>
              </a:rPr>
              <a:t>gratuit</a:t>
            </a:r>
            <a:r>
              <a:rPr lang="ro-RO"/>
              <a:t>.</a:t>
            </a:r>
          </a:p>
          <a:p>
            <a:pPr>
              <a:buNone/>
            </a:pPr>
            <a:endParaRPr lang="en-US" b="1" smtClean="0"/>
          </a:p>
          <a:p>
            <a:pPr>
              <a:buNone/>
            </a:pPr>
            <a:r>
              <a:rPr lang="ro-RO" b="1" smtClean="0"/>
              <a:t>Pe </a:t>
            </a:r>
            <a:r>
              <a:rPr lang="ro-RO" b="1"/>
              <a:t>o scara de la 1 la 10 nota echipei </a:t>
            </a:r>
            <a:r>
              <a:rPr lang="ro-RO" b="1" err="1"/>
              <a:t>Sigur.Info</a:t>
            </a:r>
            <a:r>
              <a:rPr lang="ro-RO" b="1"/>
              <a:t> este 2.</a:t>
            </a:r>
          </a:p>
          <a:p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16876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o-RO" b="1" err="1" smtClean="0">
                <a:solidFill>
                  <a:srgbClr val="FFC000"/>
                </a:solidFill>
              </a:rPr>
              <a:t>We-Blocker</a:t>
            </a:r>
            <a:r>
              <a:rPr lang="ro-RO" b="1" smtClean="0">
                <a:solidFill>
                  <a:srgbClr val="FFC000"/>
                </a:solidFill>
              </a:rPr>
              <a:t>(</a:t>
            </a:r>
            <a:r>
              <a:rPr lang="ro-RO" b="1" err="1" smtClean="0">
                <a:solidFill>
                  <a:srgbClr val="FFC000"/>
                </a:solidFill>
              </a:rPr>
              <a:t>TechBlock</a:t>
            </a:r>
            <a:r>
              <a:rPr lang="ro-RO" b="1" smtClean="0">
                <a:solidFill>
                  <a:srgbClr val="FFC000"/>
                </a:solidFill>
              </a:rPr>
              <a:t>)</a:t>
            </a:r>
            <a:br>
              <a:rPr lang="ro-RO" b="1" smtClean="0">
                <a:solidFill>
                  <a:srgbClr val="FFC000"/>
                </a:solidFill>
              </a:rPr>
            </a:br>
            <a:r>
              <a:rPr lang="it-IT" sz="2200" smtClean="0">
                <a:solidFill>
                  <a:srgbClr val="FFC000"/>
                </a:solidFill>
              </a:rPr>
              <a:t>Link: </a:t>
            </a:r>
            <a:r>
              <a:rPr lang="ro-RO" sz="2200" smtClean="0">
                <a:solidFill>
                  <a:srgbClr val="FFC000"/>
                </a:solidFill>
              </a:rPr>
              <a:t>http://www.safefamilies.org/download.php</a:t>
            </a:r>
            <a:r>
              <a:rPr lang="ro-RO" smtClean="0">
                <a:solidFill>
                  <a:srgbClr val="FFC000"/>
                </a:solidFill>
              </a:rPr>
              <a:t/>
            </a:r>
            <a:br>
              <a:rPr lang="ro-RO" smtClean="0">
                <a:solidFill>
                  <a:srgbClr val="FFC000"/>
                </a:solidFill>
              </a:rPr>
            </a:br>
            <a:endParaRPr lang="ro-RO">
              <a:solidFill>
                <a:srgbClr val="FFC000"/>
              </a:solidFill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95536" y="1340768"/>
            <a:ext cx="8568952" cy="532859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o-RO" b="1" smtClean="0">
                <a:solidFill>
                  <a:schemeClr val="tx2">
                    <a:lumMod val="75000"/>
                  </a:schemeClr>
                </a:solidFill>
              </a:rPr>
              <a:t>Puncte </a:t>
            </a:r>
            <a:r>
              <a:rPr lang="ro-RO" b="1">
                <a:solidFill>
                  <a:schemeClr val="tx2">
                    <a:lumMod val="75000"/>
                  </a:schemeClr>
                </a:solidFill>
              </a:rPr>
              <a:t>Forte:</a:t>
            </a:r>
          </a:p>
          <a:p>
            <a:pPr lvl="2">
              <a:buFont typeface="Wingdings" pitchFamily="2" charset="2"/>
              <a:buChar char="§"/>
            </a:pPr>
            <a:r>
              <a:rPr lang="ro-RO" sz="3200" smtClean="0"/>
              <a:t>NICI </a:t>
            </a:r>
            <a:r>
              <a:rPr lang="ro-RO" sz="3200"/>
              <a:t>UNUL</a:t>
            </a:r>
          </a:p>
          <a:p>
            <a:pPr>
              <a:buNone/>
            </a:pPr>
            <a:r>
              <a:rPr lang="ro-RO" b="1">
                <a:solidFill>
                  <a:schemeClr val="tx2">
                    <a:lumMod val="75000"/>
                  </a:schemeClr>
                </a:solidFill>
              </a:rPr>
              <a:t>Puncte Slabe:</a:t>
            </a:r>
          </a:p>
          <a:p>
            <a:pPr>
              <a:buFont typeface="Wingdings" pitchFamily="2" charset="2"/>
              <a:buChar char="§"/>
            </a:pPr>
            <a:r>
              <a:rPr lang="ro-RO" smtClean="0"/>
              <a:t> </a:t>
            </a:r>
            <a:r>
              <a:rPr lang="ro-RO" err="1"/>
              <a:t>Interfata</a:t>
            </a:r>
            <a:r>
              <a:rPr lang="ro-RO"/>
              <a:t> </a:t>
            </a:r>
            <a:r>
              <a:rPr lang="ro-RO" err="1"/>
              <a:t>saracacioasa</a:t>
            </a:r>
            <a:r>
              <a:rPr lang="ro-RO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ro-RO" smtClean="0"/>
              <a:t>Nu </a:t>
            </a:r>
            <a:r>
              <a:rPr lang="ro-RO" err="1"/>
              <a:t>functioneaza</a:t>
            </a:r>
            <a:r>
              <a:rPr lang="ro-RO"/>
              <a:t> daca „Fast </a:t>
            </a:r>
            <a:r>
              <a:rPr lang="ro-RO" err="1"/>
              <a:t>User</a:t>
            </a:r>
            <a:r>
              <a:rPr lang="ro-RO"/>
              <a:t> </a:t>
            </a:r>
            <a:r>
              <a:rPr lang="ro-RO" err="1"/>
              <a:t>Switching</a:t>
            </a:r>
            <a:r>
              <a:rPr lang="ro-RO"/>
              <a:t>” din panoul de control este activat</a:t>
            </a:r>
            <a:r>
              <a:rPr lang="ro-RO" smtClean="0"/>
              <a:t>.</a:t>
            </a:r>
            <a:r>
              <a:rPr lang="it-IT" smtClean="0"/>
              <a:t> </a:t>
            </a:r>
            <a:r>
              <a:rPr lang="it-IT"/>
              <a:t>Interfata programului se prezinta doar in limba engleza si nu are optiune pentru </a:t>
            </a:r>
            <a:r>
              <a:rPr lang="it-IT" smtClean="0"/>
              <a:t>alte </a:t>
            </a:r>
            <a:r>
              <a:rPr lang="ro-RO" smtClean="0"/>
              <a:t>limbi.</a:t>
            </a:r>
            <a:endParaRPr lang="en-US" smtClean="0"/>
          </a:p>
          <a:p>
            <a:pPr>
              <a:buFont typeface="Wingdings" pitchFamily="2" charset="2"/>
              <a:buChar char="§"/>
            </a:pPr>
            <a:r>
              <a:rPr lang="ro-RO" smtClean="0"/>
              <a:t>Nu </a:t>
            </a:r>
            <a:r>
              <a:rPr lang="ro-RO"/>
              <a:t>exista o </a:t>
            </a:r>
            <a:r>
              <a:rPr lang="ro-RO" err="1"/>
              <a:t>sectiune</a:t>
            </a:r>
            <a:r>
              <a:rPr lang="ro-RO"/>
              <a:t> pentru limitarea pe timpi si </a:t>
            </a:r>
            <a:r>
              <a:rPr lang="ro-RO" err="1"/>
              <a:t>monitoprizare</a:t>
            </a:r>
            <a:r>
              <a:rPr lang="ro-RO"/>
              <a:t> a calculatorului sau </a:t>
            </a:r>
            <a:r>
              <a:rPr lang="ro-RO" smtClean="0"/>
              <a:t>a</a:t>
            </a:r>
            <a:r>
              <a:rPr lang="en-US" smtClean="0"/>
              <a:t> </a:t>
            </a:r>
            <a:r>
              <a:rPr lang="ro-RO" smtClean="0"/>
              <a:t>activitatii </a:t>
            </a:r>
            <a:r>
              <a:rPr lang="ro-RO"/>
              <a:t>pe internet.</a:t>
            </a:r>
          </a:p>
          <a:p>
            <a:pPr>
              <a:buFont typeface="Wingdings" pitchFamily="2" charset="2"/>
              <a:buChar char="§"/>
            </a:pPr>
            <a:r>
              <a:rPr lang="ro-RO" smtClean="0"/>
              <a:t>Nu </a:t>
            </a:r>
            <a:r>
              <a:rPr lang="ro-RO" err="1"/>
              <a:t>ofera</a:t>
            </a:r>
            <a:r>
              <a:rPr lang="ro-RO"/>
              <a:t> posibilitatea de a trimite pe email </a:t>
            </a:r>
            <a:r>
              <a:rPr lang="ro-RO" err="1"/>
              <a:t>inregistrarile</a:t>
            </a:r>
            <a:r>
              <a:rPr lang="ro-RO"/>
              <a:t> </a:t>
            </a:r>
            <a:r>
              <a:rPr lang="ro-RO" err="1"/>
              <a:t>facute</a:t>
            </a:r>
            <a:r>
              <a:rPr lang="ro-RO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ro-RO" smtClean="0"/>
              <a:t>Nu </a:t>
            </a:r>
            <a:r>
              <a:rPr lang="ro-RO" err="1"/>
              <a:t>poste</a:t>
            </a:r>
            <a:r>
              <a:rPr lang="ro-RO"/>
              <a:t> fi setat pentru fiecare cont de utilizator definit in </a:t>
            </a:r>
            <a:r>
              <a:rPr lang="ro-RO" smtClean="0"/>
              <a:t>Windows.</a:t>
            </a:r>
            <a:endParaRPr lang="ro-RO"/>
          </a:p>
          <a:p>
            <a:pPr>
              <a:buNone/>
            </a:pPr>
            <a:endParaRPr lang="en-US" b="1" smtClean="0"/>
          </a:p>
          <a:p>
            <a:pPr>
              <a:buNone/>
            </a:pPr>
            <a:r>
              <a:rPr lang="ro-RO" b="1" smtClean="0">
                <a:solidFill>
                  <a:schemeClr val="tx2">
                    <a:lumMod val="75000"/>
                  </a:schemeClr>
                </a:solidFill>
              </a:rPr>
              <a:t>OBSERVATII</a:t>
            </a:r>
            <a:r>
              <a:rPr lang="ro-RO" b="1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>
              <a:buFont typeface="Wingdings" pitchFamily="2" charset="2"/>
              <a:buChar char="§"/>
            </a:pPr>
            <a:r>
              <a:rPr lang="it-IT"/>
              <a:t>Programul este </a:t>
            </a:r>
            <a:r>
              <a:rPr lang="it-IT">
                <a:solidFill>
                  <a:srgbClr val="FF0000"/>
                </a:solidFill>
              </a:rPr>
              <a:t>gratuit</a:t>
            </a:r>
            <a:r>
              <a:rPr lang="it-IT"/>
              <a:t> si funtioneaza si in Vista</a:t>
            </a:r>
          </a:p>
          <a:p>
            <a:pPr>
              <a:buNone/>
            </a:pPr>
            <a:endParaRPr lang="en-US" b="1" smtClean="0"/>
          </a:p>
          <a:p>
            <a:pPr>
              <a:buNone/>
            </a:pPr>
            <a:r>
              <a:rPr lang="ro-RO" b="1" smtClean="0"/>
              <a:t>Pe </a:t>
            </a:r>
            <a:r>
              <a:rPr lang="ro-RO" b="1"/>
              <a:t>o scara de la 1 la 10 nota echipei </a:t>
            </a:r>
            <a:r>
              <a:rPr lang="ro-RO" b="1" err="1"/>
              <a:t>Sigur.Info</a:t>
            </a:r>
            <a:r>
              <a:rPr lang="ro-RO" b="1"/>
              <a:t> este 1.</a:t>
            </a:r>
          </a:p>
          <a:p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51520" y="245763"/>
            <a:ext cx="871296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o-RO" b="1" smtClean="0">
                <a:solidFill>
                  <a:srgbClr val="FFC000"/>
                </a:solidFill>
              </a:rPr>
              <a:t>Free Parental Control</a:t>
            </a:r>
            <a:r>
              <a:rPr lang="en-US" b="1" smtClean="0">
                <a:solidFill>
                  <a:srgbClr val="FFC000"/>
                </a:solidFill>
              </a:rPr>
              <a:t>           </a:t>
            </a:r>
            <a:r>
              <a:rPr lang="ro-RO" sz="1600" smtClean="0">
                <a:solidFill>
                  <a:srgbClr val="FFC000"/>
                </a:solidFill>
              </a:rPr>
              <a:t>http://www.free-parental-control.com</a:t>
            </a:r>
            <a:r>
              <a:rPr lang="ro-RO" smtClean="0">
                <a:solidFill>
                  <a:srgbClr val="FFC000"/>
                </a:solidFill>
              </a:rPr>
              <a:t/>
            </a:r>
            <a:br>
              <a:rPr lang="ro-RO" smtClean="0">
                <a:solidFill>
                  <a:srgbClr val="FFC000"/>
                </a:solidFill>
              </a:rPr>
            </a:br>
            <a:endParaRPr lang="ro-RO">
              <a:solidFill>
                <a:srgbClr val="FFC000"/>
              </a:solidFill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47411" y="1138643"/>
            <a:ext cx="8229600" cy="460647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it-IT" smtClean="0"/>
              <a:t>Nu </a:t>
            </a:r>
            <a:r>
              <a:rPr lang="it-IT"/>
              <a:t>face altceva decat sa scaneze calculatorul dupa materiale destinate adultilor.</a:t>
            </a:r>
          </a:p>
          <a:p>
            <a:endParaRPr lang="ro-RO"/>
          </a:p>
        </p:txBody>
      </p:sp>
      <p:sp>
        <p:nvSpPr>
          <p:cNvPr id="4" name="Dreptunghi 3"/>
          <p:cNvSpPr/>
          <p:nvPr/>
        </p:nvSpPr>
        <p:spPr>
          <a:xfrm>
            <a:off x="270411" y="2559912"/>
            <a:ext cx="8748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mtClean="0"/>
              <a:t>Dupa ce s-a terminat de instalat eScan s-a constatat ca acesta este un program antivirus</a:t>
            </a:r>
          </a:p>
          <a:p>
            <a:r>
              <a:rPr lang="ro-RO" smtClean="0"/>
              <a:t>Internet Security in care este inclusa si o sectiune pentru control parental.</a:t>
            </a:r>
          </a:p>
        </p:txBody>
      </p:sp>
      <p:pic>
        <p:nvPicPr>
          <p:cNvPr id="5" name="Picture 4" descr="Background"/>
          <p:cNvPicPr>
            <a:picLocks noChangeAspect="1" noChangeArrowheads="1"/>
          </p:cNvPicPr>
          <p:nvPr/>
        </p:nvPicPr>
        <p:blipFill>
          <a:blip r:embed="rId2" cstate="print"/>
          <a:srcRect b="82150"/>
          <a:stretch>
            <a:fillRect/>
          </a:stretch>
        </p:blipFill>
        <p:spPr bwMode="auto">
          <a:xfrm>
            <a:off x="0" y="1772816"/>
            <a:ext cx="9144000" cy="8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reptunghi 5"/>
          <p:cNvSpPr/>
          <p:nvPr/>
        </p:nvSpPr>
        <p:spPr>
          <a:xfrm>
            <a:off x="179512" y="1772816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o-RO" sz="4000" b="1" smtClean="0">
                <a:solidFill>
                  <a:srgbClr val="FFC000"/>
                </a:solidFill>
              </a:rPr>
              <a:t>eScan</a:t>
            </a:r>
            <a:r>
              <a:rPr lang="en-US" sz="4000" b="1" smtClean="0">
                <a:solidFill>
                  <a:srgbClr val="FFC000"/>
                </a:solidFill>
              </a:rPr>
              <a:t>                                                 </a:t>
            </a:r>
            <a:r>
              <a:rPr lang="it-IT" sz="1400" smtClean="0">
                <a:solidFill>
                  <a:srgbClr val="FFC000"/>
                </a:solidFill>
              </a:rPr>
              <a:t>http://www.mwti.net</a:t>
            </a:r>
            <a:endParaRPr lang="it-IT" sz="1600" smtClean="0">
              <a:solidFill>
                <a:srgbClr val="FFC000"/>
              </a:solidFill>
            </a:endParaRPr>
          </a:p>
        </p:txBody>
      </p:sp>
      <p:pic>
        <p:nvPicPr>
          <p:cNvPr id="7" name="Picture 4" descr="Background"/>
          <p:cNvPicPr>
            <a:picLocks noChangeAspect="1" noChangeArrowheads="1"/>
          </p:cNvPicPr>
          <p:nvPr/>
        </p:nvPicPr>
        <p:blipFill>
          <a:blip r:embed="rId2" cstate="print"/>
          <a:srcRect b="82150"/>
          <a:stretch>
            <a:fillRect/>
          </a:stretch>
        </p:blipFill>
        <p:spPr bwMode="auto">
          <a:xfrm>
            <a:off x="0" y="3284984"/>
            <a:ext cx="9144000" cy="8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Background"/>
          <p:cNvPicPr>
            <a:picLocks noChangeAspect="1" noChangeArrowheads="1"/>
          </p:cNvPicPr>
          <p:nvPr/>
        </p:nvPicPr>
        <p:blipFill>
          <a:blip r:embed="rId2" cstate="print"/>
          <a:srcRect b="82150"/>
          <a:stretch>
            <a:fillRect/>
          </a:stretch>
        </p:blipFill>
        <p:spPr bwMode="auto">
          <a:xfrm>
            <a:off x="0" y="5157192"/>
            <a:ext cx="9144000" cy="8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reptunghi 8"/>
          <p:cNvSpPr/>
          <p:nvPr/>
        </p:nvSpPr>
        <p:spPr>
          <a:xfrm>
            <a:off x="198403" y="4153713"/>
            <a:ext cx="8820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mtClean="0"/>
              <a:t>Este un program care se bazeaza mai mult pe grupuri de utilizatori, profile de utilizatori,</a:t>
            </a:r>
          </a:p>
          <a:p>
            <a:r>
              <a:rPr lang="ro-RO" smtClean="0"/>
              <a:t>grupe de calculatoare, profile de calculatoare. Se prezinta mai mult sub forma unui program</a:t>
            </a:r>
          </a:p>
          <a:p>
            <a:r>
              <a:rPr lang="ro-RO" smtClean="0"/>
              <a:t>pentru institutii, scoli, licee, etc...</a:t>
            </a:r>
          </a:p>
        </p:txBody>
      </p:sp>
      <p:sp>
        <p:nvSpPr>
          <p:cNvPr id="10" name="Dreptunghi 9"/>
          <p:cNvSpPr/>
          <p:nvPr/>
        </p:nvSpPr>
        <p:spPr>
          <a:xfrm>
            <a:off x="0" y="3356992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o-RO" sz="3600" b="1" smtClean="0">
                <a:solidFill>
                  <a:srgbClr val="FFC000"/>
                </a:solidFill>
              </a:rPr>
              <a:t>CogiLab SurfPass4</a:t>
            </a:r>
            <a:r>
              <a:rPr lang="en-US" sz="3600" b="1" smtClean="0">
                <a:solidFill>
                  <a:srgbClr val="FFC000"/>
                </a:solidFill>
              </a:rPr>
              <a:t>                              </a:t>
            </a:r>
            <a:r>
              <a:rPr lang="ro-RO" sz="1200" smtClean="0">
                <a:solidFill>
                  <a:srgbClr val="FFC000"/>
                </a:solidFill>
              </a:rPr>
              <a:t>http://www.cogilab.com/en/default</a:t>
            </a:r>
          </a:p>
        </p:txBody>
      </p:sp>
      <p:sp>
        <p:nvSpPr>
          <p:cNvPr id="11" name="Dreptunghi 10"/>
          <p:cNvSpPr/>
          <p:nvPr/>
        </p:nvSpPr>
        <p:spPr>
          <a:xfrm>
            <a:off x="107504" y="5229200"/>
            <a:ext cx="88569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o-RO" sz="4000" b="1" smtClean="0">
                <a:solidFill>
                  <a:srgbClr val="FFC000"/>
                </a:solidFill>
              </a:rPr>
              <a:t>CiberSieve</a:t>
            </a:r>
            <a:r>
              <a:rPr lang="en-US" sz="3600" b="1" smtClean="0">
                <a:solidFill>
                  <a:srgbClr val="FFC000"/>
                </a:solidFill>
              </a:rPr>
              <a:t>  </a:t>
            </a:r>
            <a:r>
              <a:rPr lang="en-US" sz="2000" b="1" smtClean="0">
                <a:solidFill>
                  <a:srgbClr val="FFC000"/>
                </a:solidFill>
              </a:rPr>
              <a:t>                                                                  </a:t>
            </a:r>
            <a:r>
              <a:rPr lang="ro-RO" sz="1200" smtClean="0">
                <a:solidFill>
                  <a:srgbClr val="FFC000"/>
                </a:solidFill>
              </a:rPr>
              <a:t>http://www.cybersieve.com/index.html</a:t>
            </a:r>
            <a:endParaRPr lang="ro-RO" sz="2000" smtClean="0">
              <a:solidFill>
                <a:srgbClr val="FFC000"/>
              </a:solidFill>
            </a:endParaRPr>
          </a:p>
        </p:txBody>
      </p:sp>
      <p:sp>
        <p:nvSpPr>
          <p:cNvPr id="12" name="Dreptunghi 11"/>
          <p:cNvSpPr/>
          <p:nvPr/>
        </p:nvSpPr>
        <p:spPr>
          <a:xfrm>
            <a:off x="107504" y="6069413"/>
            <a:ext cx="8928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mtClean="0"/>
              <a:t>S-au întampinat dificultati în a face browser-e de Internet sa functioneze si in cele din</a:t>
            </a:r>
          </a:p>
          <a:p>
            <a:r>
              <a:rPr lang="ro-RO" smtClean="0"/>
              <a:t>urma a rezultat ca acest program nu face aproape nici o filtrare.</a:t>
            </a:r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-81487"/>
            <a:ext cx="8229600" cy="1143000"/>
          </a:xfrm>
        </p:spPr>
        <p:txBody>
          <a:bodyPr/>
          <a:lstStyle/>
          <a:p>
            <a:r>
              <a:rPr lang="en-US" smtClean="0">
                <a:solidFill>
                  <a:srgbClr val="FFC000"/>
                </a:solidFill>
              </a:rPr>
              <a:t>Bibliografie</a:t>
            </a:r>
            <a:endParaRPr lang="ro-RO">
              <a:solidFill>
                <a:srgbClr val="FFC000"/>
              </a:solidFill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23528" y="1600200"/>
            <a:ext cx="8496944" cy="4525963"/>
          </a:xfrm>
        </p:spPr>
        <p:txBody>
          <a:bodyPr>
            <a:normAutofit fontScale="92500"/>
          </a:bodyPr>
          <a:lstStyle/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sz="2000" smtClean="0">
                <a:hlinkClick r:id="rId2"/>
              </a:rPr>
              <a:t>http://www.sigur.info</a:t>
            </a:r>
            <a:r>
              <a:rPr lang="en-US" sz="2000" smtClean="0"/>
              <a:t> </a:t>
            </a:r>
            <a:r>
              <a:rPr lang="en-US" sz="1600" smtClean="0"/>
              <a:t>–</a:t>
            </a:r>
            <a:r>
              <a:rPr lang="en-US" sz="2400" smtClean="0"/>
              <a:t> </a:t>
            </a:r>
            <a:r>
              <a:rPr lang="en-US" sz="1600" smtClean="0"/>
              <a:t>consultat la data de 10-11-2012</a:t>
            </a:r>
            <a:endParaRPr lang="en-US" sz="2000" smtClean="0"/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ro-RO" sz="2000" smtClean="0">
                <a:hlinkClick r:id="rId3"/>
              </a:rPr>
              <a:t>http://sigur.info/parental-control-setup.html</a:t>
            </a:r>
            <a:r>
              <a:rPr lang="en-US" sz="2000" smtClean="0"/>
              <a:t> </a:t>
            </a:r>
            <a:r>
              <a:rPr lang="en-US" sz="1600" smtClean="0"/>
              <a:t>–</a:t>
            </a:r>
            <a:r>
              <a:rPr lang="en-US" sz="2400" smtClean="0"/>
              <a:t> </a:t>
            </a:r>
            <a:r>
              <a:rPr lang="en-US" sz="1600" smtClean="0"/>
              <a:t>consultat la data de 10-11-2012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it-IT" sz="2000" smtClean="0">
                <a:hlinkClick r:id="rId4"/>
              </a:rPr>
              <a:t>h</a:t>
            </a:r>
            <a:r>
              <a:rPr lang="ro-RO" sz="2000" smtClean="0">
                <a:hlinkClick r:id="rId4"/>
              </a:rPr>
              <a:t>ttp://www.smartpctools.com/parental_control/</a:t>
            </a:r>
            <a:r>
              <a:rPr lang="en-US" sz="2000" smtClean="0"/>
              <a:t> </a:t>
            </a:r>
            <a:r>
              <a:rPr lang="en-US" sz="1600" smtClean="0"/>
              <a:t>– consultat la data de 11-11-2012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ro-RO" sz="2000" smtClean="0">
                <a:hlinkClick r:id="rId5"/>
              </a:rPr>
              <a:t>http://www.hidetools.com/</a:t>
            </a:r>
            <a:r>
              <a:rPr lang="en-US" sz="2000" smtClean="0"/>
              <a:t> </a:t>
            </a:r>
            <a:r>
              <a:rPr lang="en-US" sz="1600" smtClean="0"/>
              <a:t>– consultat la data de 11-11-2012 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ro-RO" sz="2000" smtClean="0">
                <a:hlinkClick r:id="rId6"/>
              </a:rPr>
              <a:t>http://www.safefamilies.org/download.php</a:t>
            </a:r>
            <a:r>
              <a:rPr lang="en-US" sz="2000" smtClean="0"/>
              <a:t> </a:t>
            </a:r>
            <a:r>
              <a:rPr lang="en-US" sz="1600" smtClean="0"/>
              <a:t>– consultat la data de 12-11-2012 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ro-RO" sz="2000" smtClean="0">
                <a:hlinkClick r:id="rId7"/>
              </a:rPr>
              <a:t>http://www.cybersieve.com/index.html</a:t>
            </a:r>
            <a:r>
              <a:rPr lang="en-US" sz="2000" smtClean="0"/>
              <a:t> </a:t>
            </a:r>
            <a:r>
              <a:rPr lang="en-US" sz="1600" smtClean="0"/>
              <a:t>– consultat la data de 12-11-2012 </a:t>
            </a:r>
            <a:r>
              <a:rPr lang="ro-RO" sz="1600" smtClean="0"/>
              <a:t/>
            </a:r>
            <a:br>
              <a:rPr lang="ro-RO" sz="1600" smtClean="0"/>
            </a:br>
            <a:endParaRPr lang="ro-RO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Background"/>
          <p:cNvPicPr>
            <a:picLocks noChangeAspect="1" noChangeArrowheads="1"/>
          </p:cNvPicPr>
          <p:nvPr/>
        </p:nvPicPr>
        <p:blipFill>
          <a:blip r:embed="rId2" cstate="print"/>
          <a:srcRect b="81500"/>
          <a:stretch>
            <a:fillRect/>
          </a:stretch>
        </p:blipFill>
        <p:spPr bwMode="auto">
          <a:xfrm>
            <a:off x="0" y="0"/>
            <a:ext cx="9144000" cy="1268760"/>
          </a:xfrm>
          <a:prstGeom prst="rect">
            <a:avLst/>
          </a:prstGeom>
          <a:noFill/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908175" y="188913"/>
            <a:ext cx="57610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FF9900"/>
                </a:solidFill>
                <a:latin typeface="Garamond" pitchFamily="18" charset="0"/>
              </a:rPr>
              <a:t>METODE DE FILTRARE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50825" y="1628775"/>
            <a:ext cx="8713788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o-RO" sz="3600" b="1"/>
              <a:t>Programele</a:t>
            </a:r>
            <a:r>
              <a:rPr lang="en-US" sz="3600" b="1"/>
              <a:t> </a:t>
            </a:r>
            <a:r>
              <a:rPr lang="ro-RO" sz="3600" b="1"/>
              <a:t>sau sistemele</a:t>
            </a:r>
            <a:r>
              <a:rPr lang="ro-RO" sz="3600"/>
              <a:t> </a:t>
            </a:r>
            <a:r>
              <a:rPr lang="en-US" sz="3600"/>
              <a:t>de </a:t>
            </a:r>
            <a:r>
              <a:rPr lang="en-US" sz="3600" err="1"/>
              <a:t>filtrare</a:t>
            </a:r>
            <a:r>
              <a:rPr lang="en-US" sz="3600"/>
              <a:t> </a:t>
            </a:r>
            <a:r>
              <a:rPr lang="en-US" sz="3600" err="1"/>
              <a:t>blocheaz</a:t>
            </a:r>
            <a:r>
              <a:rPr lang="ro-RO" sz="3600"/>
              <a:t>ă</a:t>
            </a:r>
            <a:r>
              <a:rPr lang="en-US" sz="3600"/>
              <a:t> </a:t>
            </a:r>
            <a:r>
              <a:rPr lang="en-US" sz="3600" err="1"/>
              <a:t>accesul</a:t>
            </a:r>
            <a:r>
              <a:rPr lang="en-US" sz="3600"/>
              <a:t> la </a:t>
            </a:r>
            <a:r>
              <a:rPr lang="en-US" sz="3600" err="1"/>
              <a:t>anumite</a:t>
            </a:r>
            <a:r>
              <a:rPr lang="en-US" sz="3600"/>
              <a:t> site-</a:t>
            </a:r>
            <a:r>
              <a:rPr lang="en-US" sz="3600" err="1"/>
              <a:t>uri</a:t>
            </a:r>
            <a:r>
              <a:rPr lang="en-US" sz="3600"/>
              <a:t> </a:t>
            </a:r>
            <a:r>
              <a:rPr lang="en-US" sz="3600" err="1"/>
              <a:t>sau</a:t>
            </a:r>
            <a:r>
              <a:rPr lang="en-US" sz="3600"/>
              <a:t> </a:t>
            </a:r>
            <a:r>
              <a:rPr lang="en-US" sz="3600" err="1"/>
              <a:t>pagini</a:t>
            </a:r>
            <a:r>
              <a:rPr lang="en-US" sz="3600"/>
              <a:t> </a:t>
            </a:r>
            <a:r>
              <a:rPr lang="ro-RO" sz="3600"/>
              <a:t>î</a:t>
            </a:r>
            <a:r>
              <a:rPr lang="en-US" sz="3600"/>
              <a:t>n </a:t>
            </a:r>
            <a:r>
              <a:rPr lang="en-US" sz="3600" err="1"/>
              <a:t>func</a:t>
            </a:r>
            <a:r>
              <a:rPr lang="ro-RO" sz="3600"/>
              <a:t>ţ</a:t>
            </a:r>
            <a:r>
              <a:rPr lang="en-US" sz="3600" err="1"/>
              <a:t>ie</a:t>
            </a:r>
            <a:r>
              <a:rPr lang="en-US" sz="3600"/>
              <a:t> de:</a:t>
            </a:r>
            <a:endParaRPr lang="ro-RO" sz="3600"/>
          </a:p>
          <a:p>
            <a:pPr marL="342900" indent="-342900"/>
            <a:r>
              <a:rPr lang="en-US" sz="3600"/>
              <a:t> </a:t>
            </a:r>
            <a:r>
              <a:rPr lang="ro-RO" sz="3600"/>
              <a:t>		</a:t>
            </a:r>
            <a:r>
              <a:rPr lang="en-US" sz="4400" b="1" err="1">
                <a:solidFill>
                  <a:srgbClr val="FF0000"/>
                </a:solidFill>
              </a:rPr>
              <a:t>adres</a:t>
            </a:r>
            <a:r>
              <a:rPr lang="ro-RO" sz="4400" b="1">
                <a:solidFill>
                  <a:srgbClr val="FF0000"/>
                </a:solidFill>
              </a:rPr>
              <a:t>ă</a:t>
            </a:r>
            <a:r>
              <a:rPr lang="en-US" sz="4400"/>
              <a:t> </a:t>
            </a:r>
            <a:r>
              <a:rPr lang="en-US" sz="4400" err="1"/>
              <a:t>sau</a:t>
            </a:r>
            <a:r>
              <a:rPr lang="en-US" sz="4400"/>
              <a:t> </a:t>
            </a:r>
            <a:r>
              <a:rPr lang="en-US" sz="4400" b="1">
                <a:solidFill>
                  <a:srgbClr val="FF0000"/>
                </a:solidFill>
              </a:rPr>
              <a:t>con</a:t>
            </a:r>
            <a:r>
              <a:rPr lang="ro-RO" sz="4400" b="1">
                <a:solidFill>
                  <a:srgbClr val="FF0000"/>
                </a:solidFill>
              </a:rPr>
              <a:t>ţ</a:t>
            </a:r>
            <a:r>
              <a:rPr lang="en-US" sz="4400" b="1" err="1">
                <a:solidFill>
                  <a:srgbClr val="FF0000"/>
                </a:solidFill>
              </a:rPr>
              <a:t>inut</a:t>
            </a:r>
            <a:r>
              <a:rPr lang="en-US" sz="4400"/>
              <a:t>. </a:t>
            </a:r>
          </a:p>
          <a:p>
            <a:pPr marL="342900" indent="-342900"/>
            <a:endParaRPr lang="en-US" sz="2400"/>
          </a:p>
          <a:p>
            <a:pPr marL="342900" indent="-342900"/>
            <a:r>
              <a:rPr lang="en-US" sz="3600" b="1" err="1"/>
              <a:t>Filtrarea</a:t>
            </a:r>
            <a:r>
              <a:rPr lang="en-US" sz="3600" b="1"/>
              <a:t> </a:t>
            </a:r>
            <a:r>
              <a:rPr lang="en-US" sz="3600"/>
              <a:t>se face </a:t>
            </a:r>
            <a:r>
              <a:rPr lang="en-US" sz="3600" err="1"/>
              <a:t>pe</a:t>
            </a:r>
            <a:r>
              <a:rPr lang="en-US" sz="3600"/>
              <a:t> </a:t>
            </a:r>
            <a:r>
              <a:rPr lang="en-US" sz="3600" err="1"/>
              <a:t>baza</a:t>
            </a:r>
            <a:r>
              <a:rPr lang="en-US" sz="3600"/>
              <a:t>:</a:t>
            </a:r>
          </a:p>
          <a:p>
            <a:pPr marL="342900" indent="379413"/>
            <a:r>
              <a:rPr lang="en-US" sz="3600"/>
              <a:t>1. </a:t>
            </a:r>
            <a:r>
              <a:rPr lang="en-US" sz="3600" err="1"/>
              <a:t>unor</a:t>
            </a:r>
            <a:r>
              <a:rPr lang="en-US" sz="3600"/>
              <a:t> </a:t>
            </a:r>
            <a:r>
              <a:rPr lang="en-US" sz="3600" err="1"/>
              <a:t>liste</a:t>
            </a:r>
            <a:r>
              <a:rPr lang="en-US" sz="3600"/>
              <a:t> de </a:t>
            </a:r>
            <a:r>
              <a:rPr lang="en-US" sz="3600" err="1"/>
              <a:t>adrese</a:t>
            </a:r>
            <a:endParaRPr lang="en-US" sz="3600"/>
          </a:p>
          <a:p>
            <a:pPr marL="342900" indent="379413"/>
            <a:r>
              <a:rPr lang="en-US" sz="3600"/>
              <a:t>2. </a:t>
            </a:r>
            <a:r>
              <a:rPr lang="en-US" sz="3600" smtClean="0"/>
              <a:t>unor cuvinte </a:t>
            </a:r>
            <a:r>
              <a:rPr lang="en-US" sz="3600"/>
              <a:t>/ </a:t>
            </a:r>
            <a:r>
              <a:rPr lang="en-US" sz="3600" err="1"/>
              <a:t>imagini</a:t>
            </a:r>
            <a:r>
              <a:rPr lang="en-US" sz="3600"/>
              <a:t> </a:t>
            </a:r>
            <a:r>
              <a:rPr lang="en-US" sz="3600" err="1"/>
              <a:t>restric</a:t>
            </a:r>
            <a:r>
              <a:rPr lang="ro-RO" sz="3600"/>
              <a:t>ţ</a:t>
            </a:r>
            <a:r>
              <a:rPr lang="en-US" sz="3600" err="1"/>
              <a:t>ionate</a:t>
            </a:r>
            <a:r>
              <a:rPr lang="en-US" sz="360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Background"/>
          <p:cNvPicPr>
            <a:picLocks noChangeAspect="1" noChangeArrowheads="1"/>
          </p:cNvPicPr>
          <p:nvPr/>
        </p:nvPicPr>
        <p:blipFill>
          <a:blip r:embed="rId2" cstate="print"/>
          <a:srcRect b="81500"/>
          <a:stretch>
            <a:fillRect/>
          </a:stretch>
        </p:blipFill>
        <p:spPr bwMode="auto">
          <a:xfrm>
            <a:off x="0" y="0"/>
            <a:ext cx="9144000" cy="1268760"/>
          </a:xfrm>
          <a:prstGeom prst="rect">
            <a:avLst/>
          </a:prstGeom>
          <a:noFill/>
        </p:spPr>
      </p:pic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251520" y="1628800"/>
            <a:ext cx="8713788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endParaRPr lang="ro-RO" b="1"/>
          </a:p>
          <a:p>
            <a:pPr marL="342900" indent="-342900"/>
            <a:r>
              <a:rPr lang="en-US" sz="2400" b="1"/>
              <a:t>ICRA (Internet Content Rating Association) </a:t>
            </a:r>
            <a:r>
              <a:rPr lang="ro-RO" sz="2400" b="1"/>
              <a:t>este parte a </a:t>
            </a:r>
            <a:r>
              <a:rPr lang="en-US" sz="2400" b="1"/>
              <a:t> </a:t>
            </a:r>
            <a:r>
              <a:rPr lang="ro-RO" sz="2400" b="1" err="1" smtClean="0"/>
              <a:t>organi</a:t>
            </a:r>
            <a:r>
              <a:rPr lang="en-US" sz="2400" b="1" smtClean="0"/>
              <a:t>z</a:t>
            </a:r>
            <a:r>
              <a:rPr lang="ro-RO" sz="2400" b="1" err="1" smtClean="0"/>
              <a:t>atiei</a:t>
            </a:r>
            <a:r>
              <a:rPr lang="ro-RO" sz="2400" b="1" smtClean="0"/>
              <a:t> </a:t>
            </a:r>
            <a:r>
              <a:rPr lang="en-US" sz="2400" b="1"/>
              <a:t>Family Online Safety Institute,</a:t>
            </a:r>
            <a:r>
              <a:rPr lang="ro-RO" sz="2400" b="1"/>
              <a:t> o</a:t>
            </a:r>
            <a:r>
              <a:rPr lang="en-US" sz="2400" b="1"/>
              <a:t> </a:t>
            </a:r>
            <a:r>
              <a:rPr lang="en-US" sz="2400" b="1" err="1"/>
              <a:t>organizati</a:t>
            </a:r>
            <a:r>
              <a:rPr lang="ro-RO" sz="2400" b="1"/>
              <a:t>e</a:t>
            </a:r>
            <a:r>
              <a:rPr lang="en-US" sz="2400" b="1"/>
              <a:t> non-profit international</a:t>
            </a:r>
            <a:r>
              <a:rPr lang="ro-RO" sz="2400" b="1"/>
              <a:t>ă</a:t>
            </a:r>
            <a:r>
              <a:rPr lang="en-US" sz="2400" b="1"/>
              <a:t> </a:t>
            </a:r>
            <a:r>
              <a:rPr lang="ro-RO" sz="2400" b="1"/>
              <a:t>care promovează </a:t>
            </a:r>
            <a:r>
              <a:rPr lang="ro-RO" sz="2400" b="1" err="1"/>
              <a:t>solutii</a:t>
            </a:r>
            <a:r>
              <a:rPr lang="ro-RO" sz="2400" b="1"/>
              <a:t> de </a:t>
            </a:r>
            <a:r>
              <a:rPr lang="ro-RO" sz="2400" b="1" err="1"/>
              <a:t>sigruranţa</a:t>
            </a:r>
            <a:r>
              <a:rPr lang="ro-RO" sz="2400" b="1"/>
              <a:t> pe internet a copiilor.</a:t>
            </a:r>
            <a:endParaRPr lang="ro-RO" sz="2400"/>
          </a:p>
          <a:p>
            <a:pPr marL="342900" indent="-342900"/>
            <a:endParaRPr lang="ro-RO" sz="2400"/>
          </a:p>
          <a:p>
            <a:pPr marL="342900" indent="-342900"/>
            <a:r>
              <a:rPr lang="en-US" sz="2800" smtClean="0"/>
              <a:t>Foloseste etichetarea  </a:t>
            </a:r>
          </a:p>
          <a:p>
            <a:pPr marL="342900" indent="-342900"/>
            <a:r>
              <a:rPr lang="en-US" sz="2800" smtClean="0"/>
              <a:t>produselor </a:t>
            </a:r>
            <a:endParaRPr lang="ro-RO" sz="2800"/>
          </a:p>
          <a:p>
            <a:pPr marL="342900" indent="-342900"/>
            <a:endParaRPr lang="ro-RO" sz="2800"/>
          </a:p>
          <a:p>
            <a:pPr marL="342900" indent="-342900"/>
            <a:endParaRPr lang="ro-RO"/>
          </a:p>
          <a:p>
            <a:pPr marL="342900" indent="-342900"/>
            <a:r>
              <a:rPr lang="ro-RO" sz="2400" b="1">
                <a:solidFill>
                  <a:srgbClr val="FF0000"/>
                </a:solidFill>
                <a:latin typeface="Arial Black" pitchFamily="34" charset="0"/>
              </a:rPr>
              <a:t>NU</a:t>
            </a:r>
            <a:r>
              <a:rPr lang="ro-RO" sz="2400"/>
              <a:t> filtrează </a:t>
            </a:r>
            <a:r>
              <a:rPr lang="en-US" sz="2400" smtClean="0"/>
              <a:t>dar </a:t>
            </a:r>
            <a:r>
              <a:rPr lang="en-US" sz="2400" err="1"/>
              <a:t>ofera</a:t>
            </a:r>
            <a:r>
              <a:rPr lang="en-US" sz="2400"/>
              <a:t> </a:t>
            </a:r>
            <a:r>
              <a:rPr lang="en-US" sz="2400" err="1"/>
              <a:t>informa</a:t>
            </a:r>
            <a:r>
              <a:rPr lang="ro-RO" sz="2400"/>
              <a:t>ţ</a:t>
            </a:r>
            <a:r>
              <a:rPr lang="en-US" sz="2400"/>
              <a:t>ii </a:t>
            </a:r>
            <a:r>
              <a:rPr lang="en-US" sz="2400" err="1"/>
              <a:t>pentru</a:t>
            </a:r>
            <a:r>
              <a:rPr lang="en-US" sz="2400"/>
              <a:t> </a:t>
            </a:r>
            <a:r>
              <a:rPr lang="en-US" sz="2400" err="1"/>
              <a:t>programele</a:t>
            </a:r>
            <a:r>
              <a:rPr lang="en-US" sz="2400"/>
              <a:t> de </a:t>
            </a:r>
            <a:r>
              <a:rPr lang="en-US" sz="2400" err="1"/>
              <a:t>filt</a:t>
            </a:r>
            <a:r>
              <a:rPr lang="ro-RO" sz="2400"/>
              <a:t>r</a:t>
            </a:r>
            <a:r>
              <a:rPr lang="en-US" sz="2400" smtClean="0"/>
              <a:t>arare.</a:t>
            </a:r>
            <a:endParaRPr lang="en-US" sz="2400"/>
          </a:p>
        </p:txBody>
      </p:sp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3573016"/>
            <a:ext cx="4498313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1908175" y="188913"/>
            <a:ext cx="57610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FF9900"/>
                </a:solidFill>
                <a:latin typeface="Garamond" pitchFamily="18" charset="0"/>
              </a:rPr>
              <a:t>METODE DE FILTRARE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Background"/>
          <p:cNvPicPr>
            <a:picLocks noChangeAspect="1" noChangeArrowheads="1"/>
          </p:cNvPicPr>
          <p:nvPr/>
        </p:nvPicPr>
        <p:blipFill>
          <a:blip r:embed="rId2" cstate="print"/>
          <a:srcRect b="81500"/>
          <a:stretch>
            <a:fillRect/>
          </a:stretch>
        </p:blipFill>
        <p:spPr bwMode="auto">
          <a:xfrm>
            <a:off x="0" y="0"/>
            <a:ext cx="9144000" cy="1268760"/>
          </a:xfrm>
          <a:prstGeom prst="rect">
            <a:avLst/>
          </a:prstGeom>
          <a:noFill/>
        </p:spPr>
      </p:pic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250825" y="1628775"/>
            <a:ext cx="871378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o-RO" sz="2400" b="1"/>
              <a:t>Sistemul</a:t>
            </a:r>
            <a:r>
              <a:rPr lang="en-US" sz="2400" b="1"/>
              <a:t> </a:t>
            </a:r>
            <a:r>
              <a:rPr lang="en-US" sz="2400">
                <a:latin typeface="Arial Black" pitchFamily="34" charset="0"/>
              </a:rPr>
              <a:t>ICRA</a:t>
            </a:r>
            <a:r>
              <a:rPr lang="en-US" sz="2400" b="1"/>
              <a:t> </a:t>
            </a:r>
            <a:r>
              <a:rPr lang="ro-RO" sz="2400" b="1"/>
              <a:t>oferă următoarele informaţii despre conţinut</a:t>
            </a:r>
            <a:r>
              <a:rPr lang="en-US" sz="2400" b="1"/>
              <a:t>:</a:t>
            </a:r>
          </a:p>
          <a:p>
            <a:pPr marL="342900" indent="-342900"/>
            <a:endParaRPr lang="ro-RO" sz="2400"/>
          </a:p>
          <a:p>
            <a:pPr marL="722313" indent="-539750">
              <a:tabLst>
                <a:tab pos="722313" algn="l"/>
              </a:tabLst>
            </a:pPr>
            <a:r>
              <a:rPr lang="ro-RO" sz="2400"/>
              <a:t>1. </a:t>
            </a:r>
            <a:r>
              <a:rPr lang="en-US" sz="2400" smtClean="0"/>
              <a:t>    </a:t>
            </a:r>
            <a:r>
              <a:rPr lang="ro-RO" sz="2400" smtClean="0"/>
              <a:t>Prezenţa </a:t>
            </a:r>
            <a:r>
              <a:rPr lang="ro-RO" sz="2400"/>
              <a:t>sau absenţa nudităţii</a:t>
            </a:r>
          </a:p>
          <a:p>
            <a:pPr marL="722313" indent="-539750">
              <a:tabLst>
                <a:tab pos="722313" algn="l"/>
              </a:tabLst>
            </a:pPr>
            <a:r>
              <a:rPr lang="ro-RO" sz="2400"/>
              <a:t>2. </a:t>
            </a:r>
            <a:r>
              <a:rPr lang="en-US" sz="2400" smtClean="0"/>
              <a:t>    </a:t>
            </a:r>
            <a:r>
              <a:rPr lang="ro-RO" sz="2400" smtClean="0"/>
              <a:t>Prezenţa </a:t>
            </a:r>
            <a:r>
              <a:rPr lang="ro-RO" sz="2400"/>
              <a:t>sau absenţa de conţinut sexual</a:t>
            </a:r>
          </a:p>
          <a:p>
            <a:pPr marL="722313" indent="-539750">
              <a:tabLst>
                <a:tab pos="722313" algn="l"/>
              </a:tabLst>
            </a:pPr>
            <a:r>
              <a:rPr lang="ro-RO" sz="2400"/>
              <a:t>3. </a:t>
            </a:r>
            <a:r>
              <a:rPr lang="en-US" sz="2400" smtClean="0"/>
              <a:t>    </a:t>
            </a:r>
            <a:r>
              <a:rPr lang="ro-RO" sz="2400" smtClean="0"/>
              <a:t>Semnalizează </a:t>
            </a:r>
            <a:r>
              <a:rPr lang="ro-RO" sz="2400"/>
              <a:t>prezenţa violenţei</a:t>
            </a:r>
          </a:p>
          <a:p>
            <a:pPr marL="722313" indent="-539750">
              <a:tabLst>
                <a:tab pos="722313" algn="l"/>
              </a:tabLst>
            </a:pPr>
            <a:r>
              <a:rPr lang="ro-RO" sz="2400"/>
              <a:t>4. </a:t>
            </a:r>
            <a:r>
              <a:rPr lang="en-US" sz="2400" smtClean="0"/>
              <a:t>    </a:t>
            </a:r>
            <a:r>
              <a:rPr lang="ro-RO" sz="2400" smtClean="0"/>
              <a:t>Limbajul </a:t>
            </a:r>
            <a:r>
              <a:rPr lang="ro-RO" sz="2400"/>
              <a:t>utilizat</a:t>
            </a:r>
          </a:p>
          <a:p>
            <a:pPr marL="722313" indent="-539750">
              <a:tabLst>
                <a:tab pos="722313" algn="l"/>
              </a:tabLst>
            </a:pPr>
            <a:r>
              <a:rPr lang="ro-RO" sz="2400"/>
              <a:t>5. </a:t>
            </a:r>
            <a:r>
              <a:rPr lang="en-US" sz="2400" smtClean="0"/>
              <a:t>    </a:t>
            </a:r>
            <a:r>
              <a:rPr lang="ro-RO" sz="2400" smtClean="0"/>
              <a:t>Prezenţa </a:t>
            </a:r>
            <a:r>
              <a:rPr lang="ro-RO" sz="2400"/>
              <a:t>sau absenţa conţinutului generat de utilizatori şi daca acesta este moderat</a:t>
            </a:r>
          </a:p>
          <a:p>
            <a:pPr marL="722313" indent="-539750">
              <a:tabLst>
                <a:tab pos="722313" algn="l"/>
              </a:tabLst>
            </a:pPr>
            <a:r>
              <a:rPr lang="ro-RO" sz="2400"/>
              <a:t>6. </a:t>
            </a:r>
            <a:r>
              <a:rPr lang="en-US" sz="2400" smtClean="0"/>
              <a:t>    </a:t>
            </a:r>
            <a:r>
              <a:rPr lang="ro-RO" sz="2400" smtClean="0"/>
              <a:t>Prezenţa </a:t>
            </a:r>
            <a:r>
              <a:rPr lang="ro-RO" sz="2400"/>
              <a:t>conţinutului potenţial dăunător</a:t>
            </a:r>
            <a:r>
              <a:rPr lang="en-US" sz="2400"/>
              <a:t> sau care </a:t>
            </a:r>
            <a:r>
              <a:rPr lang="ro-RO" sz="2400"/>
              <a:t>îndeamnă la utilizarea de </a:t>
            </a:r>
            <a:r>
              <a:rPr lang="en-US" sz="2400"/>
              <a:t>jocuri de noroc, droguri, alcool.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1908175" y="188913"/>
            <a:ext cx="57610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solidFill>
                  <a:srgbClr val="FF9900"/>
                </a:solidFill>
                <a:latin typeface="Garamond" pitchFamily="18" charset="0"/>
              </a:rPr>
              <a:t>METODE DE FILTRARE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Background"/>
          <p:cNvPicPr>
            <a:picLocks noChangeAspect="1" noChangeArrowheads="1"/>
          </p:cNvPicPr>
          <p:nvPr/>
        </p:nvPicPr>
        <p:blipFill>
          <a:blip r:embed="rId2" cstate="print"/>
          <a:srcRect b="81500"/>
          <a:stretch>
            <a:fillRect/>
          </a:stretch>
        </p:blipFill>
        <p:spPr bwMode="auto">
          <a:xfrm>
            <a:off x="0" y="-31144"/>
            <a:ext cx="9144000" cy="1268760"/>
          </a:xfrm>
          <a:prstGeom prst="rect">
            <a:avLst/>
          </a:prstGeom>
          <a:noFill/>
        </p:spPr>
      </p:pic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395536" y="2132856"/>
            <a:ext cx="8497887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en-US" sz="2800">
                <a:latin typeface="Arial Black" pitchFamily="34" charset="0"/>
              </a:rPr>
              <a:t>O </a:t>
            </a:r>
            <a:r>
              <a:rPr lang="en-US" sz="2800" err="1">
                <a:latin typeface="Arial Black" pitchFamily="34" charset="0"/>
              </a:rPr>
              <a:t>solu</a:t>
            </a:r>
            <a:r>
              <a:rPr lang="ro-RO" sz="2800">
                <a:latin typeface="Arial Black" pitchFamily="34" charset="0"/>
              </a:rPr>
              <a:t>ţ</a:t>
            </a:r>
            <a:r>
              <a:rPr lang="en-US" sz="2800" err="1">
                <a:latin typeface="Arial Black" pitchFamily="34" charset="0"/>
              </a:rPr>
              <a:t>ie</a:t>
            </a:r>
            <a:r>
              <a:rPr lang="en-US" sz="2800">
                <a:latin typeface="Arial Black" pitchFamily="34" charset="0"/>
              </a:rPr>
              <a:t> </a:t>
            </a:r>
            <a:r>
              <a:rPr lang="en-US" sz="2800" err="1">
                <a:latin typeface="Arial Black" pitchFamily="34" charset="0"/>
              </a:rPr>
              <a:t>complet</a:t>
            </a:r>
            <a:r>
              <a:rPr lang="ro-RO" sz="2800">
                <a:latin typeface="Arial Black" pitchFamily="34" charset="0"/>
              </a:rPr>
              <a:t>ă</a:t>
            </a:r>
            <a:r>
              <a:rPr lang="en-US" sz="2800"/>
              <a:t> </a:t>
            </a:r>
            <a:r>
              <a:rPr lang="en-US" sz="2800" err="1"/>
              <a:t>pentru</a:t>
            </a:r>
            <a:r>
              <a:rPr lang="en-US" sz="2800"/>
              <a:t> </a:t>
            </a:r>
            <a:r>
              <a:rPr lang="en-US" sz="2800" err="1"/>
              <a:t>protejarea</a:t>
            </a:r>
            <a:r>
              <a:rPr lang="en-US" sz="2800"/>
              <a:t> </a:t>
            </a:r>
            <a:r>
              <a:rPr lang="en-US" sz="2800" err="1"/>
              <a:t>copiilor</a:t>
            </a:r>
            <a:r>
              <a:rPr lang="en-US" sz="2800"/>
              <a:t> </a:t>
            </a:r>
            <a:r>
              <a:rPr lang="ro-RO" sz="2800"/>
              <a:t>î</a:t>
            </a:r>
            <a:r>
              <a:rPr lang="en-US" sz="2800"/>
              <a:t>n </a:t>
            </a:r>
            <a:r>
              <a:rPr lang="en-US" sz="2800" err="1"/>
              <a:t>timpul</a:t>
            </a:r>
            <a:r>
              <a:rPr lang="en-US" sz="2800"/>
              <a:t> </a:t>
            </a:r>
            <a:r>
              <a:rPr lang="en-US" sz="2800" err="1"/>
              <a:t>utiliz</a:t>
            </a:r>
            <a:r>
              <a:rPr lang="ro-RO" sz="2800"/>
              <a:t>ă</a:t>
            </a:r>
            <a:r>
              <a:rPr lang="en-US" sz="2800" err="1"/>
              <a:t>rii</a:t>
            </a:r>
            <a:r>
              <a:rPr lang="en-US" sz="2800"/>
              <a:t> </a:t>
            </a:r>
            <a:r>
              <a:rPr lang="en-US" sz="2800" err="1"/>
              <a:t>Internetului</a:t>
            </a:r>
            <a:r>
              <a:rPr lang="en-US" sz="2800"/>
              <a:t> </a:t>
            </a:r>
            <a:r>
              <a:rPr lang="ro-RO" sz="2800"/>
              <a:t>ş</a:t>
            </a:r>
            <a:r>
              <a:rPr lang="en-US" sz="2800" err="1"/>
              <a:t>i</a:t>
            </a:r>
            <a:r>
              <a:rPr lang="en-US" sz="2800"/>
              <a:t> </a:t>
            </a:r>
            <a:r>
              <a:rPr lang="en-US" sz="2800" err="1"/>
              <a:t>controlul</a:t>
            </a:r>
            <a:r>
              <a:rPr lang="en-US" sz="2800"/>
              <a:t> </a:t>
            </a:r>
            <a:r>
              <a:rPr lang="en-US" sz="2800" err="1"/>
              <a:t>activit</a:t>
            </a:r>
            <a:r>
              <a:rPr lang="ro-RO" sz="2800" err="1"/>
              <a:t>ăţ</a:t>
            </a:r>
            <a:r>
              <a:rPr lang="en-US" sz="2800"/>
              <a:t>ii </a:t>
            </a:r>
            <a:r>
              <a:rPr lang="en-US" sz="2800" err="1"/>
              <a:t>acestora</a:t>
            </a:r>
            <a:r>
              <a:rPr lang="en-US" sz="2800"/>
              <a:t> </a:t>
            </a:r>
            <a:r>
              <a:rPr lang="en-US" sz="2800" err="1"/>
              <a:t>pe</a:t>
            </a:r>
            <a:r>
              <a:rPr lang="en-US" sz="2800"/>
              <a:t> calculator </a:t>
            </a:r>
            <a:r>
              <a:rPr lang="ro-RO" sz="2800"/>
              <a:t>ş</a:t>
            </a:r>
            <a:r>
              <a:rPr lang="en-US" sz="2800" err="1"/>
              <a:t>i</a:t>
            </a:r>
            <a:r>
              <a:rPr lang="en-US" sz="2800"/>
              <a:t> Internet o </a:t>
            </a:r>
            <a:r>
              <a:rPr lang="en-US" sz="2800" err="1"/>
              <a:t>reprezint</a:t>
            </a:r>
            <a:r>
              <a:rPr lang="ro-RO" sz="2800"/>
              <a:t>ă</a:t>
            </a:r>
            <a:r>
              <a:rPr lang="en-US" sz="2800"/>
              <a:t> </a:t>
            </a:r>
            <a:r>
              <a:rPr lang="en-US" sz="2800" b="1" err="1">
                <a:latin typeface="Arial Black" pitchFamily="34" charset="0"/>
              </a:rPr>
              <a:t>programele</a:t>
            </a:r>
            <a:r>
              <a:rPr lang="en-US" sz="2800" b="1">
                <a:latin typeface="Arial Black" pitchFamily="34" charset="0"/>
              </a:rPr>
              <a:t> de control parental</a:t>
            </a:r>
            <a:r>
              <a:rPr lang="en-US" sz="2800">
                <a:latin typeface="Arial Black" pitchFamily="34" charset="0"/>
              </a:rPr>
              <a:t>.</a:t>
            </a:r>
            <a:r>
              <a:rPr lang="en-US" sz="2800"/>
              <a:t> </a:t>
            </a:r>
            <a:endParaRPr lang="en-US" sz="2800" smtClean="0"/>
          </a:p>
          <a:p>
            <a:pPr marL="342900" indent="-342900"/>
            <a:endParaRPr lang="en-US" sz="2800"/>
          </a:p>
          <a:p>
            <a:pPr marL="342900" indent="-342900"/>
            <a:r>
              <a:rPr lang="en-US" sz="2800" smtClean="0"/>
              <a:t>Vom prezenta in continuare o lista de aplicatii de acest gen care au fost testate de catre echipa site-ului SIGUR.INFO</a:t>
            </a:r>
            <a:endParaRPr lang="en-US" sz="2800"/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467544" y="129304"/>
            <a:ext cx="82089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rgbClr val="FF9900"/>
                </a:solidFill>
                <a:latin typeface="Garamond" pitchFamily="18" charset="0"/>
              </a:rPr>
              <a:t>PROGRAMELE DE CONTROL PARENTAL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o-RO" b="1" err="1" smtClean="0">
                <a:solidFill>
                  <a:srgbClr val="FFC000"/>
                </a:solidFill>
              </a:rPr>
              <a:t>Crawler</a:t>
            </a:r>
            <a:r>
              <a:rPr lang="ro-RO" b="1" smtClean="0">
                <a:solidFill>
                  <a:srgbClr val="FFC000"/>
                </a:solidFill>
              </a:rPr>
              <a:t> Parental Control</a:t>
            </a:r>
            <a:r>
              <a:rPr lang="ro-RO" b="1" smtClean="0"/>
              <a:t/>
            </a:r>
            <a:br>
              <a:rPr lang="ro-RO" b="1" smtClean="0"/>
            </a:br>
            <a:r>
              <a:rPr lang="en-US" sz="1800" smtClean="0">
                <a:solidFill>
                  <a:schemeClr val="bg1"/>
                </a:solidFill>
              </a:rPr>
              <a:t>Link:  </a:t>
            </a:r>
            <a:r>
              <a:rPr lang="ro-RO" sz="1800" smtClean="0">
                <a:solidFill>
                  <a:schemeClr val="bg1"/>
                </a:solidFill>
              </a:rPr>
              <a:t>http://sigur.info/parental-control-setup.html</a:t>
            </a:r>
            <a:r>
              <a:rPr lang="ro-RO" sz="1800" smtClean="0"/>
              <a:t/>
            </a:r>
            <a:br>
              <a:rPr lang="ro-RO" sz="1800" smtClean="0"/>
            </a:b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251520" y="1268760"/>
            <a:ext cx="8892480" cy="53285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o-RO" sz="1600" b="1" smtClean="0">
                <a:solidFill>
                  <a:schemeClr val="tx2">
                    <a:lumMod val="75000"/>
                  </a:schemeClr>
                </a:solidFill>
              </a:rPr>
              <a:t>Puncte </a:t>
            </a:r>
            <a:r>
              <a:rPr lang="ro-RO" sz="1600" b="1">
                <a:solidFill>
                  <a:schemeClr val="tx2">
                    <a:lumMod val="75000"/>
                  </a:schemeClr>
                </a:solidFill>
              </a:rPr>
              <a:t>Forte:</a:t>
            </a:r>
          </a:p>
          <a:p>
            <a:pPr>
              <a:buFont typeface="+mj-lt"/>
              <a:buAutoNum type="arabicPeriod"/>
            </a:pPr>
            <a:r>
              <a:rPr lang="ro-RO" sz="1600" smtClean="0"/>
              <a:t>Face </a:t>
            </a:r>
            <a:r>
              <a:rPr lang="ro-RO" sz="1600" u="sng" err="1"/>
              <a:t>inregistrari</a:t>
            </a:r>
            <a:r>
              <a:rPr lang="ro-RO" sz="1600" u="sng"/>
              <a:t> </a:t>
            </a:r>
            <a:r>
              <a:rPr lang="ro-RO" sz="1600"/>
              <a:t>ale</a:t>
            </a:r>
            <a:r>
              <a:rPr lang="ro-RO" sz="1600" u="sng"/>
              <a:t> </a:t>
            </a:r>
            <a:r>
              <a:rPr lang="ro-RO" sz="1600" u="sng" err="1"/>
              <a:t>activitatilor</a:t>
            </a:r>
            <a:r>
              <a:rPr lang="ro-RO" sz="1600" u="sng"/>
              <a:t> pe calculator </a:t>
            </a:r>
            <a:r>
              <a:rPr lang="ro-RO" sz="1600"/>
              <a:t>si </a:t>
            </a:r>
            <a:r>
              <a:rPr lang="ro-RO" sz="1600" err="1"/>
              <a:t>afiseaza</a:t>
            </a:r>
            <a:r>
              <a:rPr lang="ro-RO" sz="1600"/>
              <a:t> </a:t>
            </a:r>
            <a:r>
              <a:rPr lang="ro-RO" sz="1600" err="1"/>
              <a:t>si</a:t>
            </a:r>
            <a:r>
              <a:rPr lang="ro-RO" sz="1600"/>
              <a:t> pentru </a:t>
            </a:r>
            <a:r>
              <a:rPr lang="ro-RO" sz="1600" u="sng"/>
              <a:t>cat timp </a:t>
            </a:r>
            <a:r>
              <a:rPr lang="ro-RO" sz="1600"/>
              <a:t>au fost </a:t>
            </a:r>
            <a:r>
              <a:rPr lang="ro-RO" sz="1600" smtClean="0"/>
              <a:t>folosite</a:t>
            </a:r>
            <a:r>
              <a:rPr lang="en-US" sz="1600" smtClean="0"/>
              <a:t> </a:t>
            </a:r>
            <a:r>
              <a:rPr lang="ro-RO" sz="1600" smtClean="0"/>
              <a:t>aplicatiile</a:t>
            </a:r>
            <a:r>
              <a:rPr lang="ro-RO" sz="1600"/>
              <a:t>.</a:t>
            </a:r>
          </a:p>
          <a:p>
            <a:pPr>
              <a:buFont typeface="+mj-lt"/>
              <a:buAutoNum type="arabicPeriod"/>
            </a:pPr>
            <a:r>
              <a:rPr lang="ro-RO" sz="1600" smtClean="0"/>
              <a:t>Face </a:t>
            </a:r>
            <a:r>
              <a:rPr lang="en-US" sz="1600" smtClean="0"/>
              <a:t>liste </a:t>
            </a:r>
            <a:r>
              <a:rPr lang="ro-RO" sz="1600" smtClean="0"/>
              <a:t>cu </a:t>
            </a:r>
            <a:r>
              <a:rPr lang="ro-RO" sz="1600"/>
              <a:t>activitatea pe </a:t>
            </a:r>
            <a:r>
              <a:rPr lang="ro-RO" sz="1600" smtClean="0"/>
              <a:t>Internet, </a:t>
            </a:r>
            <a:r>
              <a:rPr lang="ro-RO" sz="1600" err="1"/>
              <a:t>browser-ul</a:t>
            </a:r>
            <a:r>
              <a:rPr lang="ro-RO" sz="1600"/>
              <a:t> folosit si timpul petrecut online.</a:t>
            </a:r>
          </a:p>
          <a:p>
            <a:pPr>
              <a:buFont typeface="+mj-lt"/>
              <a:buAutoNum type="arabicPeriod"/>
            </a:pPr>
            <a:r>
              <a:rPr lang="ro-RO" sz="1600" smtClean="0"/>
              <a:t>Face </a:t>
            </a:r>
            <a:r>
              <a:rPr lang="en-US" sz="1600" smtClean="0"/>
              <a:t>liste </a:t>
            </a:r>
            <a:r>
              <a:rPr lang="ro-RO" sz="1600" smtClean="0"/>
              <a:t>cu </a:t>
            </a:r>
            <a:r>
              <a:rPr lang="ro-RO" sz="1600"/>
              <a:t>activitatea programelor folosite din PC si timpul petrecut pe </a:t>
            </a:r>
            <a:r>
              <a:rPr lang="ro-RO" sz="1600" smtClean="0"/>
              <a:t>fi</a:t>
            </a:r>
            <a:r>
              <a:rPr lang="en-US" sz="1600" smtClean="0"/>
              <a:t>e</a:t>
            </a:r>
            <a:r>
              <a:rPr lang="ro-RO" sz="1600" smtClean="0"/>
              <a:t>care </a:t>
            </a:r>
            <a:r>
              <a:rPr lang="ro-RO" sz="1600"/>
              <a:t>program.</a:t>
            </a:r>
          </a:p>
          <a:p>
            <a:pPr>
              <a:buFont typeface="+mj-lt"/>
              <a:buAutoNum type="arabicPeriod"/>
            </a:pPr>
            <a:r>
              <a:rPr lang="it-IT" sz="1600" smtClean="0"/>
              <a:t>Programul </a:t>
            </a:r>
            <a:r>
              <a:rPr lang="it-IT" sz="1600"/>
              <a:t>genereaza un istoric al paginilor vizitate si afiseaza </a:t>
            </a:r>
            <a:r>
              <a:rPr lang="it-IT" sz="1600" u="sng"/>
              <a:t>ora</a:t>
            </a:r>
            <a:r>
              <a:rPr lang="it-IT" sz="1600"/>
              <a:t> la care au fost accesate.</a:t>
            </a:r>
          </a:p>
          <a:p>
            <a:pPr>
              <a:buFont typeface="+mj-lt"/>
              <a:buAutoNum type="arabicPeriod"/>
            </a:pPr>
            <a:r>
              <a:rPr lang="fr-FR" sz="1600" smtClean="0"/>
              <a:t>Face </a:t>
            </a:r>
            <a:r>
              <a:rPr lang="fr-FR" sz="1600" err="1"/>
              <a:t>poze</a:t>
            </a:r>
            <a:r>
              <a:rPr lang="fr-FR" sz="1600"/>
              <a:t> </a:t>
            </a:r>
            <a:r>
              <a:rPr lang="fr-FR" sz="1600" err="1"/>
              <a:t>desktopului</a:t>
            </a:r>
            <a:r>
              <a:rPr lang="fr-FR" sz="1600"/>
              <a:t> la </a:t>
            </a:r>
            <a:r>
              <a:rPr lang="fr-FR" sz="1600" err="1"/>
              <a:t>intervale</a:t>
            </a:r>
            <a:r>
              <a:rPr lang="fr-FR" sz="1600"/>
              <a:t> de </a:t>
            </a:r>
            <a:r>
              <a:rPr lang="fr-FR" sz="1600" smtClean="0"/>
              <a:t>timp </a:t>
            </a:r>
            <a:r>
              <a:rPr lang="fr-FR" sz="1600"/>
              <a:t>ce pot fi </a:t>
            </a:r>
            <a:r>
              <a:rPr lang="fr-FR" sz="1600" smtClean="0"/>
              <a:t>setate de utilizator.</a:t>
            </a:r>
            <a:endParaRPr lang="fr-FR" sz="1600"/>
          </a:p>
          <a:p>
            <a:pPr>
              <a:buFont typeface="+mj-lt"/>
              <a:buAutoNum type="arabicPeriod"/>
            </a:pPr>
            <a:r>
              <a:rPr lang="it-IT" sz="1600" smtClean="0"/>
              <a:t>Inregistreaza </a:t>
            </a:r>
            <a:r>
              <a:rPr lang="it-IT" sz="1600" u="sng"/>
              <a:t>incercarile de acces neautorizate</a:t>
            </a:r>
            <a:r>
              <a:rPr lang="it-IT" sz="1600"/>
              <a:t>.</a:t>
            </a:r>
          </a:p>
          <a:p>
            <a:pPr>
              <a:buFont typeface="+mj-lt"/>
              <a:buAutoNum type="arabicPeriod"/>
            </a:pPr>
            <a:r>
              <a:rPr lang="it-IT" sz="1600" smtClean="0"/>
              <a:t>Se </a:t>
            </a:r>
            <a:r>
              <a:rPr lang="it-IT" sz="1600"/>
              <a:t>pot defini setari separate pentru fiecare cont de utilizator definit in </a:t>
            </a:r>
            <a:r>
              <a:rPr lang="it-IT" sz="1600" smtClean="0"/>
              <a:t>Windows,  inclusiv </a:t>
            </a:r>
            <a:r>
              <a:rPr lang="ro-RO" sz="1600" smtClean="0"/>
              <a:t>administrator</a:t>
            </a:r>
            <a:r>
              <a:rPr lang="ro-RO" sz="1600"/>
              <a:t>.</a:t>
            </a:r>
          </a:p>
          <a:p>
            <a:pPr>
              <a:buFont typeface="+mj-lt"/>
              <a:buAutoNum type="arabicPeriod"/>
            </a:pPr>
            <a:r>
              <a:rPr lang="ro-RO" sz="1600" smtClean="0"/>
              <a:t>Pentru </a:t>
            </a:r>
            <a:r>
              <a:rPr lang="ro-RO" sz="1600"/>
              <a:t>fiecare </a:t>
            </a:r>
            <a:r>
              <a:rPr lang="ro-RO" sz="1600" err="1"/>
              <a:t>actiune</a:t>
            </a:r>
            <a:r>
              <a:rPr lang="ro-RO" sz="1600"/>
              <a:t> interzisa </a:t>
            </a:r>
            <a:r>
              <a:rPr lang="ro-RO" sz="1600" err="1"/>
              <a:t>afiseaza</a:t>
            </a:r>
            <a:r>
              <a:rPr lang="ro-RO" sz="1600"/>
              <a:t> un avertisment </a:t>
            </a:r>
            <a:r>
              <a:rPr lang="ro-RO" sz="1600" err="1"/>
              <a:t>inainte</a:t>
            </a:r>
            <a:r>
              <a:rPr lang="ro-RO" sz="1600"/>
              <a:t> de expirarea timpului pana </a:t>
            </a:r>
            <a:r>
              <a:rPr lang="ro-RO" sz="1600" smtClean="0"/>
              <a:t>la</a:t>
            </a:r>
            <a:r>
              <a:rPr lang="en-US" sz="1600" smtClean="0"/>
              <a:t> blocaj </a:t>
            </a:r>
            <a:r>
              <a:rPr lang="en-US" sz="1600"/>
              <a:t>„Warning Before </a:t>
            </a:r>
            <a:r>
              <a:rPr lang="en-US" sz="1600" err="1"/>
              <a:t>TimeOut</a:t>
            </a:r>
            <a:r>
              <a:rPr lang="en-US" sz="1600"/>
              <a:t>”, </a:t>
            </a:r>
            <a:r>
              <a:rPr lang="en-US" sz="1600" err="1"/>
              <a:t>timp</a:t>
            </a:r>
            <a:r>
              <a:rPr lang="en-US" sz="1600"/>
              <a:t> care </a:t>
            </a:r>
            <a:r>
              <a:rPr lang="en-US" sz="1600" err="1"/>
              <a:t>poate</a:t>
            </a:r>
            <a:r>
              <a:rPr lang="en-US" sz="1600"/>
              <a:t> </a:t>
            </a:r>
            <a:r>
              <a:rPr lang="en-US" sz="1600" err="1"/>
              <a:t>fi</a:t>
            </a:r>
            <a:r>
              <a:rPr lang="en-US" sz="1600"/>
              <a:t> </a:t>
            </a:r>
            <a:r>
              <a:rPr lang="en-US" sz="1600" err="1"/>
              <a:t>setat</a:t>
            </a:r>
            <a:r>
              <a:rPr lang="en-US" sz="1600"/>
              <a:t>.</a:t>
            </a:r>
          </a:p>
          <a:p>
            <a:pPr>
              <a:buFont typeface="+mj-lt"/>
              <a:buAutoNum type="arabicPeriod"/>
            </a:pPr>
            <a:r>
              <a:rPr lang="ro-RO" sz="1600" smtClean="0"/>
              <a:t>Beneficiaza </a:t>
            </a:r>
            <a:r>
              <a:rPr lang="ro-RO" sz="1600"/>
              <a:t>de 3 nivele selectabile pentru filtrarea </a:t>
            </a:r>
            <a:r>
              <a:rPr lang="ro-RO" sz="1600" err="1"/>
              <a:t>continutului</a:t>
            </a:r>
            <a:r>
              <a:rPr lang="ro-RO" sz="1600"/>
              <a:t> site-urilor (maxim, mediu</a:t>
            </a:r>
            <a:r>
              <a:rPr lang="ro-RO" sz="1600" smtClean="0"/>
              <a:t>,</a:t>
            </a:r>
            <a:r>
              <a:rPr lang="en-US" sz="1600" smtClean="0"/>
              <a:t> </a:t>
            </a:r>
            <a:r>
              <a:rPr lang="ro-RO" sz="1600" smtClean="0"/>
              <a:t>scazut</a:t>
            </a:r>
            <a:r>
              <a:rPr lang="ro-RO" sz="1600"/>
              <a:t>).</a:t>
            </a:r>
          </a:p>
          <a:p>
            <a:pPr>
              <a:buFont typeface="+mj-lt"/>
              <a:buAutoNum type="arabicPeriod"/>
            </a:pPr>
            <a:r>
              <a:rPr lang="it-IT" sz="1600" smtClean="0"/>
              <a:t>Are </a:t>
            </a:r>
            <a:r>
              <a:rPr lang="it-IT" sz="1600"/>
              <a:t>o sectiune pentru site-uri de incredere si site-uri destinate blocarii.</a:t>
            </a:r>
          </a:p>
          <a:p>
            <a:pPr>
              <a:buFont typeface="+mj-lt"/>
              <a:buAutoNum type="arabicPeriod"/>
            </a:pPr>
            <a:r>
              <a:rPr lang="it-IT" sz="1600" smtClean="0"/>
              <a:t>Are </a:t>
            </a:r>
            <a:r>
              <a:rPr lang="it-IT" sz="1600"/>
              <a:t>taburi speciale pentru controlul, navigarii pe internet, si a calculatorului pe limite de timp </a:t>
            </a:r>
            <a:r>
              <a:rPr lang="it-IT" sz="1600" smtClean="0"/>
              <a:t>si </a:t>
            </a:r>
            <a:r>
              <a:rPr lang="ro-RO" sz="1600" smtClean="0"/>
              <a:t>tabele </a:t>
            </a:r>
            <a:r>
              <a:rPr lang="ro-RO" sz="1600"/>
              <a:t>de </a:t>
            </a:r>
            <a:r>
              <a:rPr lang="ro-RO" sz="1600" smtClean="0"/>
              <a:t>timp</a:t>
            </a:r>
            <a:r>
              <a:rPr lang="en-US" sz="1600" smtClean="0"/>
              <a:t>; </a:t>
            </a:r>
            <a:r>
              <a:rPr lang="it-IT" sz="1600" smtClean="0"/>
              <a:t>De </a:t>
            </a:r>
            <a:r>
              <a:rPr lang="it-IT" sz="1600"/>
              <a:t>asemenea are taburi speciale pentru restrictionarea accesului la programele </a:t>
            </a:r>
            <a:r>
              <a:rPr lang="it-IT" sz="1600" smtClean="0"/>
              <a:t>instalate </a:t>
            </a:r>
            <a:r>
              <a:rPr lang="ro-RO" sz="1600" smtClean="0"/>
              <a:t>pe </a:t>
            </a:r>
            <a:r>
              <a:rPr lang="ro-RO" sz="1600"/>
              <a:t>calculator, directoare, </a:t>
            </a:r>
            <a:r>
              <a:rPr lang="ro-RO" sz="1600" err="1"/>
              <a:t>restrictii</a:t>
            </a:r>
            <a:r>
              <a:rPr lang="ro-RO" sz="1600"/>
              <a:t> pentru sistemul de operare, si </a:t>
            </a:r>
            <a:r>
              <a:rPr lang="ro-RO" sz="1600" err="1"/>
              <a:t>partitii</a:t>
            </a:r>
            <a:r>
              <a:rPr lang="ro-RO" sz="1600"/>
              <a:t>.</a:t>
            </a:r>
          </a:p>
          <a:p>
            <a:pPr>
              <a:buFont typeface="+mj-lt"/>
              <a:buAutoNum type="arabicPeriod"/>
            </a:pPr>
            <a:r>
              <a:rPr lang="it-IT" sz="1600" smtClean="0"/>
              <a:t>Accesul </a:t>
            </a:r>
            <a:r>
              <a:rPr lang="it-IT" sz="1600"/>
              <a:t>la program si setari e </a:t>
            </a:r>
            <a:r>
              <a:rPr lang="it-IT" sz="1600" u="sng"/>
              <a:t>protejat de parola</a:t>
            </a:r>
            <a:r>
              <a:rPr lang="it-IT" sz="1600"/>
              <a:t>.</a:t>
            </a:r>
          </a:p>
          <a:p>
            <a:pPr>
              <a:buFont typeface="+mj-lt"/>
              <a:buAutoNum type="arabicPeriod"/>
            </a:pPr>
            <a:r>
              <a:rPr lang="ro-RO" sz="1600" smtClean="0"/>
              <a:t>Are </a:t>
            </a:r>
            <a:r>
              <a:rPr lang="ro-RO" sz="1600"/>
              <a:t>posibilitatea de a trimite automat pe email </a:t>
            </a:r>
            <a:r>
              <a:rPr lang="ro-RO" sz="1600" err="1"/>
              <a:t>inregistrarile</a:t>
            </a:r>
            <a:r>
              <a:rPr lang="ro-RO" sz="1600"/>
              <a:t> </a:t>
            </a:r>
            <a:r>
              <a:rPr lang="ro-RO" sz="1600" smtClean="0"/>
              <a:t>facute.</a:t>
            </a:r>
            <a:endParaRPr lang="ro-RO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stituent conținut 2"/>
          <p:cNvSpPr txBox="1">
            <a:spLocks/>
          </p:cNvSpPr>
          <p:nvPr/>
        </p:nvSpPr>
        <p:spPr>
          <a:xfrm>
            <a:off x="323528" y="1196752"/>
            <a:ext cx="8579296" cy="496855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o-RO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o-RO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Puncte Slabe: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o-RO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Evenimentele inregistrate pot fi usor gasite daca este setata optiunea pentru afisarea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o-RO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fisierelor si directoarelor ascunse.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t-IT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Interfata programului se prezinta doar in limba engleza si nu are optiune pentru alte limbi.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it-IT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Exista posibilitatea pentru parinte de a intampina greutati in a face setarile programului. </a:t>
            </a:r>
            <a:endParaRPr kumimoji="0" lang="ro-RO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o-RO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Daca se doreste ascunderea unor partitii, dupa ce se fac setarile trebuie restartat sistemul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o-RO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pentru a avea efect setarile facute (operatiune care nu este semnalata de program).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o-RO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OBSERVATII: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ro-RO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Programul </a:t>
            </a:r>
            <a:r>
              <a:rPr kumimoji="0" lang="ro-RO" sz="32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este gratuit </a:t>
            </a:r>
            <a:r>
              <a:rPr kumimoji="0" lang="ro-RO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 funtioneaza doar pe Windows XP.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ro-RO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 o scara de la 1 la 10 nota echipei Sigur.Info este </a:t>
            </a:r>
            <a:r>
              <a:rPr kumimoji="0" lang="ro-RO" sz="32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</a:t>
            </a:r>
            <a:r>
              <a:rPr kumimoji="0" lang="ro-RO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o-RO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itlu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o-RO" b="1" err="1" smtClean="0">
                <a:solidFill>
                  <a:srgbClr val="FFC000"/>
                </a:solidFill>
              </a:rPr>
              <a:t>Crawler</a:t>
            </a:r>
            <a:r>
              <a:rPr lang="ro-RO" b="1" smtClean="0">
                <a:solidFill>
                  <a:srgbClr val="FFC000"/>
                </a:solidFill>
              </a:rPr>
              <a:t> Parental Control</a:t>
            </a:r>
            <a:r>
              <a:rPr lang="ro-RO" b="1" smtClean="0"/>
              <a:t/>
            </a:r>
            <a:br>
              <a:rPr lang="ro-RO" b="1" smtClean="0"/>
            </a:br>
            <a:r>
              <a:rPr lang="en-US" sz="1800" smtClean="0">
                <a:solidFill>
                  <a:schemeClr val="bg1"/>
                </a:solidFill>
              </a:rPr>
              <a:t>Link:  </a:t>
            </a:r>
            <a:r>
              <a:rPr lang="ro-RO" sz="1800" smtClean="0">
                <a:solidFill>
                  <a:schemeClr val="bg1"/>
                </a:solidFill>
              </a:rPr>
              <a:t>http://sigur.info/parental-control-setup.html</a:t>
            </a:r>
            <a:r>
              <a:rPr lang="ro-RO" sz="1800" smtClean="0"/>
              <a:t/>
            </a:r>
            <a:br>
              <a:rPr lang="ro-RO" sz="1800" smtClean="0"/>
            </a:br>
            <a:endParaRPr lang="ro-RO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1398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o-RO" b="1" err="1" smtClean="0">
                <a:solidFill>
                  <a:srgbClr val="FFC000"/>
                </a:solidFill>
              </a:rPr>
              <a:t>HideTools</a:t>
            </a:r>
            <a:r>
              <a:rPr lang="ro-RO" b="1" smtClean="0">
                <a:solidFill>
                  <a:srgbClr val="FFC000"/>
                </a:solidFill>
              </a:rPr>
              <a:t> Parental Control</a:t>
            </a:r>
            <a:r>
              <a:rPr lang="ro-RO" b="1" smtClean="0"/>
              <a:t/>
            </a:r>
            <a:br>
              <a:rPr lang="ro-RO" b="1" smtClean="0"/>
            </a:br>
            <a:r>
              <a:rPr lang="it-IT" sz="2000" smtClean="0">
                <a:solidFill>
                  <a:schemeClr val="bg1"/>
                </a:solidFill>
              </a:rPr>
              <a:t>Legatura spre site-ul oficial al producatorului: </a:t>
            </a:r>
            <a:r>
              <a:rPr lang="ro-RO" sz="2000" smtClean="0">
                <a:solidFill>
                  <a:schemeClr val="bg1"/>
                </a:solidFill>
              </a:rPr>
              <a:t>http://www.hidetools.com/</a:t>
            </a:r>
            <a:r>
              <a:rPr lang="ro-RO" smtClean="0"/>
              <a:t/>
            </a:r>
            <a:br>
              <a:rPr lang="ro-RO" smtClean="0"/>
            </a:b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23528" y="1196752"/>
            <a:ext cx="8712968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o-RO" sz="1800" b="1" smtClean="0">
                <a:solidFill>
                  <a:schemeClr val="tx2">
                    <a:lumMod val="75000"/>
                  </a:schemeClr>
                </a:solidFill>
              </a:rPr>
              <a:t>Puncte </a:t>
            </a:r>
            <a:r>
              <a:rPr lang="ro-RO" sz="1800" b="1">
                <a:solidFill>
                  <a:schemeClr val="tx2">
                    <a:lumMod val="75000"/>
                  </a:schemeClr>
                </a:solidFill>
              </a:rPr>
              <a:t>Forte</a:t>
            </a:r>
            <a:r>
              <a:rPr lang="ro-RO" sz="1800" b="1" smtClean="0">
                <a:solidFill>
                  <a:schemeClr val="tx2">
                    <a:lumMod val="75000"/>
                  </a:schemeClr>
                </a:solidFill>
              </a:rPr>
              <a:t>:</a:t>
            </a:r>
            <a:endParaRPr lang="en-US" sz="1800" b="1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ro-RO" sz="1000" b="1"/>
          </a:p>
          <a:p>
            <a:pPr marL="514350" indent="-514350">
              <a:buFont typeface="+mj-lt"/>
              <a:buAutoNum type="arabicPeriod"/>
            </a:pPr>
            <a:r>
              <a:rPr lang="it-IT" sz="1800" smtClean="0"/>
              <a:t>Se </a:t>
            </a:r>
            <a:r>
              <a:rPr lang="it-IT" sz="1800"/>
              <a:t>pot vedea progamele folosite </a:t>
            </a:r>
            <a:r>
              <a:rPr lang="it-IT" sz="1800" smtClean="0"/>
              <a:t>si paginile </a:t>
            </a:r>
            <a:r>
              <a:rPr lang="it-IT" sz="1800"/>
              <a:t>vizitate </a:t>
            </a:r>
            <a:r>
              <a:rPr lang="it-IT" sz="1800" smtClean="0"/>
              <a:t> - pe </a:t>
            </a:r>
            <a:r>
              <a:rPr lang="it-IT" sz="1800"/>
              <a:t>timp.</a:t>
            </a:r>
          </a:p>
          <a:p>
            <a:pPr marL="514350" indent="-514350">
              <a:buFont typeface="+mj-lt"/>
              <a:buAutoNum type="arabicPeriod"/>
            </a:pPr>
            <a:r>
              <a:rPr lang="it-IT" sz="1800" smtClean="0"/>
              <a:t>Afiseaza </a:t>
            </a:r>
            <a:r>
              <a:rPr lang="it-IT" sz="1800"/>
              <a:t>toate tastele </a:t>
            </a:r>
            <a:r>
              <a:rPr lang="it-IT" sz="1800" smtClean="0"/>
              <a:t>apasate; </a:t>
            </a:r>
            <a:r>
              <a:rPr lang="fr-FR" sz="1800" smtClean="0"/>
              <a:t>Face </a:t>
            </a:r>
            <a:r>
              <a:rPr lang="fr-FR" sz="1800" err="1"/>
              <a:t>poze</a:t>
            </a:r>
            <a:r>
              <a:rPr lang="fr-FR" sz="1800"/>
              <a:t> </a:t>
            </a:r>
            <a:r>
              <a:rPr lang="fr-FR" sz="1800" err="1"/>
              <a:t>desktopului</a:t>
            </a:r>
            <a:r>
              <a:rPr lang="fr-FR" sz="1800"/>
              <a:t> la </a:t>
            </a:r>
            <a:r>
              <a:rPr lang="fr-FR" sz="1800" err="1"/>
              <a:t>intervale</a:t>
            </a:r>
            <a:r>
              <a:rPr lang="fr-FR" sz="1800"/>
              <a:t> de </a:t>
            </a:r>
            <a:r>
              <a:rPr lang="fr-FR" sz="1800" err="1"/>
              <a:t>timp</a:t>
            </a:r>
            <a:r>
              <a:rPr lang="fr-FR" sz="1800"/>
              <a:t> </a:t>
            </a:r>
            <a:r>
              <a:rPr lang="fr-FR" sz="1800" smtClean="0"/>
              <a:t>prestabilite.</a:t>
            </a:r>
            <a:endParaRPr lang="fr-FR" sz="1800"/>
          </a:p>
          <a:p>
            <a:pPr marL="514350" indent="-514350">
              <a:buFont typeface="+mj-lt"/>
              <a:buAutoNum type="arabicPeriod"/>
            </a:pPr>
            <a:r>
              <a:rPr lang="it-IT" sz="1800" smtClean="0"/>
              <a:t>Are </a:t>
            </a:r>
            <a:r>
              <a:rPr lang="it-IT" sz="1800"/>
              <a:t>o sectiune pentru blocarea anumitor categorii de site-uri definite in program.</a:t>
            </a:r>
          </a:p>
          <a:p>
            <a:pPr marL="514350" indent="-514350">
              <a:buFont typeface="+mj-lt"/>
              <a:buAutoNum type="arabicPeriod"/>
            </a:pPr>
            <a:r>
              <a:rPr lang="ro-RO" sz="1800" smtClean="0"/>
              <a:t>Beneficiaza </a:t>
            </a:r>
            <a:r>
              <a:rPr lang="ro-RO" sz="1800"/>
              <a:t>de control parental printr-o lista de cuvinte cheie ce trebuiesc </a:t>
            </a:r>
            <a:r>
              <a:rPr lang="ro-RO" sz="1800" smtClean="0"/>
              <a:t>introduse</a:t>
            </a:r>
            <a:r>
              <a:rPr lang="en-US" sz="1800" smtClean="0"/>
              <a:t> </a:t>
            </a:r>
            <a:r>
              <a:rPr lang="ro-RO" sz="1800" smtClean="0"/>
              <a:t>de </a:t>
            </a:r>
            <a:r>
              <a:rPr lang="ro-RO" sz="1800" err="1"/>
              <a:t>parinte</a:t>
            </a:r>
            <a:r>
              <a:rPr lang="ro-RO" sz="180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o-RO" sz="1800" smtClean="0"/>
              <a:t>Se </a:t>
            </a:r>
            <a:r>
              <a:rPr lang="ro-RO" sz="1800" err="1"/>
              <a:t>potate</a:t>
            </a:r>
            <a:r>
              <a:rPr lang="ro-RO" sz="1800"/>
              <a:t> seta blocarea </a:t>
            </a:r>
            <a:r>
              <a:rPr lang="ro-RO" sz="1800" err="1"/>
              <a:t>browser-elor</a:t>
            </a:r>
            <a:r>
              <a:rPr lang="ro-RO" sz="1800"/>
              <a:t> si programelor de chat</a:t>
            </a:r>
            <a:r>
              <a:rPr lang="ro-RO" sz="1800" smtClean="0"/>
              <a:t>.</a:t>
            </a:r>
            <a:r>
              <a:rPr lang="en-US" sz="1800" smtClean="0"/>
              <a:t> </a:t>
            </a:r>
            <a:r>
              <a:rPr lang="it-IT" sz="1800" smtClean="0"/>
              <a:t>Se </a:t>
            </a:r>
            <a:r>
              <a:rPr lang="it-IT" sz="1800"/>
              <a:t>poate bloca accesul programelor instalate pe calculator (in principiu orice </a:t>
            </a:r>
            <a:r>
              <a:rPr lang="it-IT" sz="1800" smtClean="0"/>
              <a:t>fisier </a:t>
            </a:r>
            <a:r>
              <a:rPr lang="ro-RO" sz="1800" smtClean="0"/>
              <a:t>executabil</a:t>
            </a:r>
            <a:r>
              <a:rPr lang="ro-RO" sz="1800"/>
              <a:t>).</a:t>
            </a:r>
          </a:p>
          <a:p>
            <a:pPr marL="514350" indent="-514350">
              <a:buFont typeface="+mj-lt"/>
              <a:buAutoNum type="arabicPeriod"/>
            </a:pPr>
            <a:r>
              <a:rPr lang="it-IT" sz="1800" smtClean="0"/>
              <a:t>Se </a:t>
            </a:r>
            <a:r>
              <a:rPr lang="it-IT" sz="1800"/>
              <a:t>pot defini setari separate pentru fiecare cont de utilizator definit in </a:t>
            </a:r>
            <a:r>
              <a:rPr lang="it-IT" sz="1800" smtClean="0"/>
              <a:t>windows </a:t>
            </a:r>
            <a:r>
              <a:rPr lang="ro-RO" sz="1800" smtClean="0"/>
              <a:t>inclusiv </a:t>
            </a:r>
            <a:r>
              <a:rPr lang="ro-RO" sz="1800"/>
              <a:t>administrator.</a:t>
            </a:r>
          </a:p>
          <a:p>
            <a:pPr marL="514350" indent="-514350">
              <a:buFont typeface="+mj-lt"/>
              <a:buAutoNum type="arabicPeriod"/>
            </a:pPr>
            <a:r>
              <a:rPr lang="it-IT" sz="1800" smtClean="0"/>
              <a:t>Accesul </a:t>
            </a:r>
            <a:r>
              <a:rPr lang="it-IT" sz="1800"/>
              <a:t>la program si setari e protejat de parola.</a:t>
            </a:r>
          </a:p>
          <a:p>
            <a:pPr marL="514350" indent="-514350">
              <a:buFont typeface="+mj-lt"/>
              <a:buAutoNum type="arabicPeriod"/>
            </a:pPr>
            <a:r>
              <a:rPr lang="it-IT" sz="1800" smtClean="0"/>
              <a:t>Programul </a:t>
            </a:r>
            <a:r>
              <a:rPr lang="it-IT" sz="1800"/>
              <a:t>poate fi folosit cu mare usurinta si de parintii care au doar cunostinte </a:t>
            </a:r>
            <a:r>
              <a:rPr lang="it-IT" sz="1800" smtClean="0"/>
              <a:t>de </a:t>
            </a:r>
            <a:r>
              <a:rPr lang="ro-RO" sz="1800" smtClean="0"/>
              <a:t>baza </a:t>
            </a:r>
            <a:r>
              <a:rPr lang="ro-RO" sz="1800"/>
              <a:t>in folosirea PC-ului.</a:t>
            </a:r>
          </a:p>
          <a:p>
            <a:pPr marL="514350" indent="-514350">
              <a:buFont typeface="+mj-lt"/>
              <a:buAutoNum type="arabicPeriod"/>
            </a:pPr>
            <a:r>
              <a:rPr lang="ro-RO" sz="1800" smtClean="0"/>
              <a:t>Daca </a:t>
            </a:r>
            <a:r>
              <a:rPr lang="ro-RO" sz="1800"/>
              <a:t>sunt </a:t>
            </a:r>
            <a:r>
              <a:rPr lang="ro-RO" sz="1800" err="1"/>
              <a:t>gasite</a:t>
            </a:r>
            <a:r>
              <a:rPr lang="ro-RO" sz="1800"/>
              <a:t> site-uri cu </a:t>
            </a:r>
            <a:r>
              <a:rPr lang="ro-RO" sz="1800" err="1"/>
              <a:t>continut</a:t>
            </a:r>
            <a:r>
              <a:rPr lang="ro-RO" sz="1800"/>
              <a:t> inadecvat sau daca se </a:t>
            </a:r>
            <a:r>
              <a:rPr lang="ro-RO" sz="1800" err="1"/>
              <a:t>dechide</a:t>
            </a:r>
            <a:r>
              <a:rPr lang="ro-RO" sz="1800"/>
              <a:t> un program </a:t>
            </a:r>
            <a:r>
              <a:rPr lang="ro-RO" sz="1800" smtClean="0"/>
              <a:t>setat</a:t>
            </a:r>
            <a:r>
              <a:rPr lang="en-US" sz="1800" smtClean="0"/>
              <a:t> </a:t>
            </a:r>
            <a:r>
              <a:rPr lang="ro-RO" sz="1800" smtClean="0"/>
              <a:t>pentru </a:t>
            </a:r>
            <a:r>
              <a:rPr lang="ro-RO" sz="1800"/>
              <a:t>blocare, programul </a:t>
            </a:r>
            <a:r>
              <a:rPr lang="ro-RO" sz="1800" err="1"/>
              <a:t>inchide</a:t>
            </a:r>
            <a:r>
              <a:rPr lang="ro-RO" sz="1800"/>
              <a:t> </a:t>
            </a:r>
            <a:r>
              <a:rPr lang="ro-RO" sz="1800" err="1"/>
              <a:t>browser-ul</a:t>
            </a:r>
            <a:r>
              <a:rPr lang="ro-RO" sz="1800"/>
              <a:t> sau </a:t>
            </a:r>
            <a:r>
              <a:rPr lang="ro-RO" sz="1800" smtClean="0"/>
              <a:t>programul</a:t>
            </a:r>
            <a:r>
              <a:rPr lang="en-US" sz="1800" smtClean="0"/>
              <a:t>.</a:t>
            </a:r>
            <a:endParaRPr lang="it-IT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</TotalTime>
  <Words>2372</Words>
  <Application>Microsoft Office PowerPoint</Application>
  <PresentationFormat>On-screen Show (4:3)</PresentationFormat>
  <Paragraphs>238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Temă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Crawler Parental Control Link:  http://sigur.info/parental-control-setup.html </vt:lpstr>
      <vt:lpstr>Crawler Parental Control Link:  http://sigur.info/parental-control-setup.html </vt:lpstr>
      <vt:lpstr>HideTools Parental Control Legatura spre site-ul oficial al producatorului: http://www.hidetools.com/ </vt:lpstr>
      <vt:lpstr>HideTools Parental Control Legatura spre site-ul oficial al producatorului: http://www.hidetools.com/ </vt:lpstr>
      <vt:lpstr>OpteNet Legatura spre site-ul oficial al producatorului: http://www.optenet.com/en-us/pcwebfilter.asp </vt:lpstr>
      <vt:lpstr>OpteNet Legatura spre site-ul oficial al producatorului: http://www.optenet.com/en-us/pcwebfilter.asp </vt:lpstr>
      <vt:lpstr>CyberPatrol 7.7 Link: http://www.cyberpatrol.com/ </vt:lpstr>
      <vt:lpstr>CyberPatrol 7.7 Link: http://www.cyberpatrol.com/ </vt:lpstr>
      <vt:lpstr>Blue Coat K9 Web Protection Link: http://www1.k9webprotection.com/ </vt:lpstr>
      <vt:lpstr>Blue Coat K9 Web Protection Link: http://www1.k9webprotection.com/ </vt:lpstr>
      <vt:lpstr>Ez Content Control Link: http://www.yoursafetyguide.com/ez-parental-control.aspx </vt:lpstr>
      <vt:lpstr>Ez Content Control Link: http://www.yoursafetyguide.com/ez-parental-control.aspx </vt:lpstr>
      <vt:lpstr>B Gone Link: http://support.it-mate.co.uk/?mode=Products&amp;p=bgone </vt:lpstr>
      <vt:lpstr>Parental Control Bar Legatura spre site-ul oficial al producatorului: http://www.parentalcontrolbar.org/ </vt:lpstr>
      <vt:lpstr>Smart Parental Control Legatura spre site-ul oficial al producatorului: http://www.smartpctools.com/parental_control/ </vt:lpstr>
      <vt:lpstr>We-Blocker(TechBlock) Link: http://www.safefamilies.org/download.php </vt:lpstr>
      <vt:lpstr>Free Parental Control           http://www.free-parental-control.com </vt:lpstr>
      <vt:lpstr>Bibliografie</vt:lpstr>
    </vt:vector>
  </TitlesOfParts>
  <Company>Unitate Scolara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user</dc:creator>
  <cp:lastModifiedBy>x</cp:lastModifiedBy>
  <cp:revision>23</cp:revision>
  <dcterms:created xsi:type="dcterms:W3CDTF">2012-11-13T07:45:39Z</dcterms:created>
  <dcterms:modified xsi:type="dcterms:W3CDTF">2013-02-05T18:14:08Z</dcterms:modified>
</cp:coreProperties>
</file>